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0" r:id="rId2"/>
    <p:sldId id="263" r:id="rId3"/>
    <p:sldId id="257" r:id="rId4"/>
    <p:sldId id="258" r:id="rId5"/>
    <p:sldId id="259" r:id="rId6"/>
    <p:sldId id="260" r:id="rId7"/>
    <p:sldId id="261" r:id="rId8"/>
    <p:sldId id="262" r:id="rId9"/>
    <p:sldId id="264" r:id="rId10"/>
    <p:sldId id="275" r:id="rId11"/>
    <p:sldId id="277" r:id="rId12"/>
    <p:sldId id="265" r:id="rId13"/>
    <p:sldId id="269" r:id="rId14"/>
    <p:sldId id="266" r:id="rId15"/>
    <p:sldId id="267" r:id="rId16"/>
    <p:sldId id="268" r:id="rId17"/>
    <p:sldId id="271" r:id="rId18"/>
    <p:sldId id="272" r:id="rId19"/>
    <p:sldId id="273" r:id="rId20"/>
    <p:sldId id="274" r:id="rId21"/>
    <p:sldId id="287"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6"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894BE-BED6-4CAB-A692-5B6772F1A936}" type="datetimeFigureOut">
              <a:rPr lang="en-US" smtClean="0"/>
              <a:pPr/>
              <a:t>3/2/2014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31C9BB-AC7E-474B-B5EA-B2086E5517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EB195E-68F0-4605-B81B-5E0EE5B2C428}" type="slidenum">
              <a:rPr lang="en-US" smtClean="0">
                <a:cs typeface="Arial" charset="0"/>
              </a:rPr>
              <a:pPr fontAlgn="base">
                <a:spcBef>
                  <a:spcPct val="0"/>
                </a:spcBef>
                <a:spcAft>
                  <a:spcPct val="0"/>
                </a:spcAft>
                <a:defRPr/>
              </a:pPr>
              <a:t>2</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3BF44-2827-4BF2-8893-8EAE601A632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3BF44-2827-4BF2-8893-8EAE601A6321}"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18C8B6-E50D-4B55-9760-338D07C41F07}" type="slidenum">
              <a:rPr lang="en-US" smtClean="0">
                <a:cs typeface="Arial" charset="0"/>
              </a:rPr>
              <a:pPr fontAlgn="base">
                <a:spcBef>
                  <a:spcPct val="0"/>
                </a:spcBef>
                <a:spcAft>
                  <a:spcPct val="0"/>
                </a:spcAft>
                <a:defRPr/>
              </a:pPr>
              <a:t>3</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4B5B7F-7A9C-49FB-92FE-EF737DFBB589}" type="slidenum">
              <a:rPr lang="en-US" smtClean="0">
                <a:cs typeface="Arial" charset="0"/>
              </a:rPr>
              <a:pPr fontAlgn="base">
                <a:spcBef>
                  <a:spcPct val="0"/>
                </a:spcBef>
                <a:spcAft>
                  <a:spcPct val="0"/>
                </a:spcAft>
                <a:defRPr/>
              </a:pPr>
              <a:t>4</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4AB348-E267-4347-965C-DCC9E725A04D}" type="slidenum">
              <a:rPr lang="en-US" smtClean="0">
                <a:cs typeface="Arial" charset="0"/>
              </a:rPr>
              <a:pPr fontAlgn="base">
                <a:spcBef>
                  <a:spcPct val="0"/>
                </a:spcBef>
                <a:spcAft>
                  <a:spcPct val="0"/>
                </a:spcAft>
                <a:defRPr/>
              </a:pPr>
              <a:t>6</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CD1BA-D541-4E04-A70D-8B3648DD7121}" type="slidenum">
              <a:rPr lang="en-US" smtClean="0">
                <a:cs typeface="Arial" charset="0"/>
              </a:rPr>
              <a:pPr fontAlgn="base">
                <a:spcBef>
                  <a:spcPct val="0"/>
                </a:spcBef>
                <a:spcAft>
                  <a:spcPct val="0"/>
                </a:spcAft>
                <a:defRPr/>
              </a:pPr>
              <a:t>8</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C1B45-2918-4693-94D3-F89AF3BA67AB}" type="slidenum">
              <a:rPr lang="en-US" smtClean="0">
                <a:cs typeface="Arial" charset="0"/>
              </a:rPr>
              <a:pPr fontAlgn="base">
                <a:spcBef>
                  <a:spcPct val="0"/>
                </a:spcBef>
                <a:spcAft>
                  <a:spcPct val="0"/>
                </a:spcAft>
                <a:defRPr/>
              </a:pPr>
              <a:t>9</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3BF44-2827-4BF2-8893-8EAE601A6321}"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3BF44-2827-4BF2-8893-8EAE601A6321}"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3BF44-2827-4BF2-8893-8EAE601A632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6AAC8CE-D36F-4C90-B692-4B902A20F8F9}" type="datetimeFigureOut">
              <a:rPr lang="en-US" smtClean="0"/>
              <a:pPr/>
              <a:t>3/2/2014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8068ACA-3938-4DB3-A1A8-E1BDF151B2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AAC8CE-D36F-4C90-B692-4B902A20F8F9}"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68ACA-3938-4DB3-A1A8-E1BDF151B2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AAC8CE-D36F-4C90-B692-4B902A20F8F9}"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68ACA-3938-4DB3-A1A8-E1BDF151B2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AAC8CE-D36F-4C90-B692-4B902A20F8F9}" type="datetimeFigureOut">
              <a:rPr lang="en-US" smtClean="0"/>
              <a:pPr/>
              <a:t>3/2/2014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8068ACA-3938-4DB3-A1A8-E1BDF151B2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6AAC8CE-D36F-4C90-B692-4B902A20F8F9}" type="datetimeFigureOut">
              <a:rPr lang="en-US" smtClean="0"/>
              <a:pPr/>
              <a:t>3/2/2014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8068ACA-3938-4DB3-A1A8-E1BDF151B27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6AAC8CE-D36F-4C90-B692-4B902A20F8F9}" type="datetimeFigureOut">
              <a:rPr lang="en-US" smtClean="0"/>
              <a:pPr/>
              <a:t>3/2/2014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8068ACA-3938-4DB3-A1A8-E1BDF151B2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6AAC8CE-D36F-4C90-B692-4B902A20F8F9}" type="datetimeFigureOut">
              <a:rPr lang="en-US" smtClean="0"/>
              <a:pPr/>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8068ACA-3938-4DB3-A1A8-E1BDF151B27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6AAC8CE-D36F-4C90-B692-4B902A20F8F9}" type="datetimeFigureOut">
              <a:rPr lang="en-US" smtClean="0"/>
              <a:pPr/>
              <a:t>3/2/2014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68ACA-3938-4DB3-A1A8-E1BDF151B2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AAC8CE-D36F-4C90-B692-4B902A20F8F9}" type="datetimeFigureOut">
              <a:rPr lang="en-US" smtClean="0"/>
              <a:pPr/>
              <a:t>3/2/2014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68ACA-3938-4DB3-A1A8-E1BDF151B2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AAC8CE-D36F-4C90-B692-4B902A20F8F9}" type="datetimeFigureOut">
              <a:rPr lang="en-US" smtClean="0"/>
              <a:pPr/>
              <a:t>3/2/2014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68ACA-3938-4DB3-A1A8-E1BDF151B2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6AAC8CE-D36F-4C90-B692-4B902A20F8F9}"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8068ACA-3938-4DB3-A1A8-E1BDF151B27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6AAC8CE-D36F-4C90-B692-4B902A20F8F9}" type="datetimeFigureOut">
              <a:rPr lang="en-US" smtClean="0"/>
              <a:pPr/>
              <a:t>3/2/2014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8068ACA-3938-4DB3-A1A8-E1BDF151B27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dirty="0" smtClean="0"/>
              <a:t>British Rule in Detroit 1760-1787</a:t>
            </a:r>
            <a:endParaRPr lang="en-US" dirty="0"/>
          </a:p>
        </p:txBody>
      </p:sp>
      <p:pic>
        <p:nvPicPr>
          <p:cNvPr id="5" name="Picture 4" descr="untitled4.png"/>
          <p:cNvPicPr>
            <a:picLocks noChangeAspect="1"/>
          </p:cNvPicPr>
          <p:nvPr/>
        </p:nvPicPr>
        <p:blipFill>
          <a:blip r:embed="rId2" cstate="print"/>
          <a:stretch>
            <a:fillRect/>
          </a:stretch>
        </p:blipFill>
        <p:spPr>
          <a:xfrm>
            <a:off x="1447800" y="1752600"/>
            <a:ext cx="6172200" cy="3135085"/>
          </a:xfrm>
          <a:prstGeom prst="rect">
            <a:avLst/>
          </a:prstGeom>
        </p:spPr>
      </p:pic>
      <p:sp>
        <p:nvSpPr>
          <p:cNvPr id="7" name="TextBox 6"/>
          <p:cNvSpPr txBox="1"/>
          <p:nvPr/>
        </p:nvSpPr>
        <p:spPr>
          <a:xfrm>
            <a:off x="3810000" y="4876800"/>
            <a:ext cx="3844322" cy="215444"/>
          </a:xfrm>
          <a:prstGeom prst="rect">
            <a:avLst/>
          </a:prstGeom>
          <a:noFill/>
        </p:spPr>
        <p:txBody>
          <a:bodyPr wrap="none" rtlCol="0">
            <a:spAutoFit/>
          </a:bodyPr>
          <a:lstStyle/>
          <a:p>
            <a:r>
              <a:rPr lang="en-US" sz="800" dirty="0" smtClean="0"/>
              <a:t>http://listverse.com/2012/07/10/top-10-british-inventions-that-changed-the-world/</a:t>
            </a:r>
            <a:endParaRPr lang="en-US"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loses population in 1764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Indian uprising in 1763 encourages many Detroiters to move to St. Louis, in violation of the Proclamation of 1763.</a:t>
            </a:r>
          </a:p>
          <a:p>
            <a:r>
              <a:rPr lang="en-US" dirty="0" smtClean="0"/>
              <a:t>From 1760 to 1773, Detroit population falls from 2,000 to 1,400, but Detroit is still the center of fur trade in the region.</a:t>
            </a:r>
          </a:p>
          <a:p>
            <a:r>
              <a:rPr lang="en-US" dirty="0" smtClean="0"/>
              <a:t>In 1764, the British build the Citadel, or barracks for 200-300 troops.  The Citadel is later used to hold American prisoners during the Revolutionary War.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Hog Island (aka Belle Isle)</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British Lieutenant </a:t>
            </a:r>
            <a:r>
              <a:rPr lang="en-US" b="1" dirty="0" smtClean="0"/>
              <a:t>George McDougall </a:t>
            </a:r>
            <a:r>
              <a:rPr lang="en-US" dirty="0" smtClean="0"/>
              <a:t>buys Hog Island (</a:t>
            </a:r>
            <a:r>
              <a:rPr lang="en-US" i="1" dirty="0" smtClean="0"/>
              <a:t>Iles Aux </a:t>
            </a:r>
            <a:r>
              <a:rPr lang="en-US" i="1" dirty="0" err="1" smtClean="0"/>
              <a:t>Cochons</a:t>
            </a:r>
            <a:r>
              <a:rPr lang="en-US" dirty="0" smtClean="0"/>
              <a:t>) in 1769 from </a:t>
            </a:r>
            <a:r>
              <a:rPr lang="en-US" dirty="0" err="1" smtClean="0"/>
              <a:t>Chippewas</a:t>
            </a:r>
            <a:r>
              <a:rPr lang="en-US" dirty="0" smtClean="0"/>
              <a:t> for 8 barrels of rum, 3 rolls of tobacco, 6 pounds of vermilion paint, and a wampum belt.</a:t>
            </a:r>
          </a:p>
          <a:p>
            <a:r>
              <a:rPr lang="en-US" dirty="0" smtClean="0"/>
              <a:t>McDougall sold island to </a:t>
            </a:r>
            <a:r>
              <a:rPr lang="en-US" b="1" dirty="0" smtClean="0"/>
              <a:t>William Macomb </a:t>
            </a:r>
            <a:r>
              <a:rPr lang="en-US" dirty="0" smtClean="0"/>
              <a:t>in 1794, who then sold it to </a:t>
            </a:r>
            <a:r>
              <a:rPr lang="en-US" b="1" dirty="0" smtClean="0"/>
              <a:t>Barnabas </a:t>
            </a:r>
            <a:r>
              <a:rPr lang="en-US" b="1" dirty="0" err="1" smtClean="0"/>
              <a:t>Campau</a:t>
            </a:r>
            <a:r>
              <a:rPr lang="en-US" b="1" dirty="0" smtClean="0"/>
              <a:t> </a:t>
            </a:r>
            <a:r>
              <a:rPr lang="en-US" dirty="0" smtClean="0"/>
              <a:t>in 1817 for $5,000.  His son, Alexander, built a summer home there, which is now used as the park offices.</a:t>
            </a:r>
          </a:p>
          <a:p>
            <a:r>
              <a:rPr lang="en-US" dirty="0" smtClean="0"/>
              <a:t>1845 – Name changed to Belle Isle to honor Lewis Cass’s daughter</a:t>
            </a:r>
          </a:p>
          <a:p>
            <a:r>
              <a:rPr lang="en-US" dirty="0" smtClean="0"/>
              <a:t>1879 – </a:t>
            </a:r>
            <a:r>
              <a:rPr lang="en-US" dirty="0" err="1" smtClean="0"/>
              <a:t>Campau</a:t>
            </a:r>
            <a:r>
              <a:rPr lang="en-US" dirty="0" smtClean="0"/>
              <a:t> family sells island to Detroit for $200,000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4003e.gif"/>
          <p:cNvPicPr>
            <a:picLocks noChangeAspect="1"/>
          </p:cNvPicPr>
          <p:nvPr/>
        </p:nvPicPr>
        <p:blipFill>
          <a:blip r:embed="rId3" cstate="print"/>
          <a:stretch>
            <a:fillRect/>
          </a:stretch>
        </p:blipFill>
        <p:spPr>
          <a:xfrm>
            <a:off x="6288741" y="838200"/>
            <a:ext cx="2588559" cy="3200400"/>
          </a:xfrm>
          <a:prstGeom prst="rect">
            <a:avLst/>
          </a:prstGeom>
        </p:spPr>
      </p:pic>
      <p:sp>
        <p:nvSpPr>
          <p:cNvPr id="78850" name="Title 1"/>
          <p:cNvSpPr>
            <a:spLocks noGrp="1"/>
          </p:cNvSpPr>
          <p:nvPr>
            <p:ph type="title"/>
          </p:nvPr>
        </p:nvSpPr>
        <p:spPr/>
        <p:txBody>
          <a:bodyPr/>
          <a:lstStyle/>
          <a:p>
            <a:pPr eaLnBrk="1" hangingPunct="1"/>
            <a:r>
              <a:rPr lang="en-US" smtClean="0"/>
              <a:t>Quebec Act of 1774</a:t>
            </a:r>
          </a:p>
        </p:txBody>
      </p:sp>
      <p:sp>
        <p:nvSpPr>
          <p:cNvPr id="78851" name="Content Placeholder 2"/>
          <p:cNvSpPr>
            <a:spLocks noGrp="1"/>
          </p:cNvSpPr>
          <p:nvPr>
            <p:ph idx="1"/>
          </p:nvPr>
        </p:nvSpPr>
        <p:spPr>
          <a:xfrm>
            <a:off x="228600" y="1447800"/>
            <a:ext cx="6858000" cy="5105400"/>
          </a:xfrm>
        </p:spPr>
        <p:txBody>
          <a:bodyPr>
            <a:normAutofit fontScale="77500" lnSpcReduction="20000"/>
          </a:bodyPr>
          <a:lstStyle/>
          <a:p>
            <a:r>
              <a:rPr lang="en-US" dirty="0" smtClean="0"/>
              <a:t>MICHIGAN BECOMES PART OF CANADA, with Henry Hamilton in charge in Detroit</a:t>
            </a:r>
          </a:p>
          <a:p>
            <a:pPr eaLnBrk="1" hangingPunct="1"/>
            <a:r>
              <a:rPr lang="en-US" dirty="0" smtClean="0"/>
              <a:t>Governor of Quebec appointed a legislative council for Detroit.  French civil law prevailed, except for British criminal law.  </a:t>
            </a:r>
          </a:p>
          <a:p>
            <a:pPr eaLnBrk="1" hangingPunct="1"/>
            <a:r>
              <a:rPr lang="en-US" dirty="0" smtClean="0"/>
              <a:t>French Roman Catholics had religious freedom</a:t>
            </a:r>
          </a:p>
          <a:p>
            <a:pPr eaLnBrk="1" hangingPunct="1"/>
            <a:r>
              <a:rPr lang="en-US" dirty="0" smtClean="0"/>
              <a:t>French habitants remained loyal to British during Revolutionary War, fearing the Protestant Puritans</a:t>
            </a:r>
          </a:p>
          <a:p>
            <a:pPr eaLnBrk="1" hangingPunct="1"/>
            <a:r>
              <a:rPr lang="en-US" dirty="0" smtClean="0"/>
              <a:t>Quebec Act was only “intolerable act” mentioned in Declaration of Independence, because did not allow for elected assembly</a:t>
            </a:r>
          </a:p>
          <a:p>
            <a:pPr eaLnBrk="1" hangingPunct="1"/>
            <a:endParaRPr lang="en-US" dirty="0" smtClean="0"/>
          </a:p>
        </p:txBody>
      </p:sp>
      <p:sp>
        <p:nvSpPr>
          <p:cNvPr id="5" name="TextBox 4"/>
          <p:cNvSpPr txBox="1"/>
          <p:nvPr/>
        </p:nvSpPr>
        <p:spPr>
          <a:xfrm>
            <a:off x="6553200" y="4038600"/>
            <a:ext cx="2380780" cy="215444"/>
          </a:xfrm>
          <a:prstGeom prst="rect">
            <a:avLst/>
          </a:prstGeom>
          <a:noFill/>
        </p:spPr>
        <p:txBody>
          <a:bodyPr wrap="none" rtlCol="0">
            <a:spAutoFit/>
          </a:bodyPr>
          <a:lstStyle/>
          <a:p>
            <a:r>
              <a:rPr lang="en-US" sz="800" dirty="0" smtClean="0"/>
              <a:t>http://www.slmc.uottawa.ca/?q=treaty_versailles</a:t>
            </a:r>
            <a:endParaRPr lang="en-US" sz="800" dirty="0"/>
          </a:p>
        </p:txBody>
      </p:sp>
      <p:pic>
        <p:nvPicPr>
          <p:cNvPr id="6" name="Picture 5" descr="Thomas Jefferson.jpg"/>
          <p:cNvPicPr>
            <a:picLocks noChangeAspect="1"/>
          </p:cNvPicPr>
          <p:nvPr/>
        </p:nvPicPr>
        <p:blipFill>
          <a:blip r:embed="rId4" cstate="print"/>
          <a:stretch>
            <a:fillRect/>
          </a:stretch>
        </p:blipFill>
        <p:spPr>
          <a:xfrm>
            <a:off x="6781800" y="4343400"/>
            <a:ext cx="2152650" cy="2124075"/>
          </a:xfrm>
          <a:prstGeom prst="rect">
            <a:avLst/>
          </a:prstGeom>
        </p:spPr>
      </p:pic>
      <p:sp>
        <p:nvSpPr>
          <p:cNvPr id="7" name="TextBox 6"/>
          <p:cNvSpPr txBox="1"/>
          <p:nvPr/>
        </p:nvSpPr>
        <p:spPr>
          <a:xfrm>
            <a:off x="5791200" y="6477000"/>
            <a:ext cx="3191899" cy="215444"/>
          </a:xfrm>
          <a:prstGeom prst="rect">
            <a:avLst/>
          </a:prstGeom>
          <a:noFill/>
        </p:spPr>
        <p:txBody>
          <a:bodyPr wrap="none" rtlCol="0">
            <a:spAutoFit/>
          </a:bodyPr>
          <a:lstStyle/>
          <a:p>
            <a:r>
              <a:rPr lang="en-US" sz="800" dirty="0" smtClean="0"/>
              <a:t>http://theworldbyroad.com/2012/06/traveling-makes-you-unhappy/</a:t>
            </a:r>
            <a:endParaRPr lang="en-US" sz="800" dirty="0"/>
          </a:p>
        </p:txBody>
      </p:sp>
    </p:spTree>
    <p:extLst>
      <p:ext uri="{BB962C8B-B14F-4D97-AF65-F5344CB8AC3E}">
        <p14:creationId xmlns="" xmlns:p14="http://schemas.microsoft.com/office/powerpoint/2010/main" val="3617656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304800"/>
            <a:ext cx="8229600" cy="1143000"/>
          </a:xfrm>
        </p:spPr>
        <p:txBody>
          <a:bodyPr>
            <a:normAutofit/>
          </a:bodyPr>
          <a:lstStyle/>
          <a:p>
            <a:pPr eaLnBrk="1" hangingPunct="1"/>
            <a:r>
              <a:rPr lang="en-US" sz="3000" dirty="0" smtClean="0"/>
              <a:t>Daniel Boone and the Start of the War</a:t>
            </a:r>
          </a:p>
        </p:txBody>
      </p:sp>
      <p:sp>
        <p:nvSpPr>
          <p:cNvPr id="80899" name="Content Placeholder 2"/>
          <p:cNvSpPr>
            <a:spLocks noGrp="1"/>
          </p:cNvSpPr>
          <p:nvPr>
            <p:ph idx="1"/>
          </p:nvPr>
        </p:nvSpPr>
        <p:spPr>
          <a:xfrm>
            <a:off x="304800" y="1371600"/>
            <a:ext cx="5486400" cy="4876800"/>
          </a:xfrm>
        </p:spPr>
        <p:txBody>
          <a:bodyPr>
            <a:normAutofit fontScale="92500" lnSpcReduction="10000"/>
          </a:bodyPr>
          <a:lstStyle/>
          <a:p>
            <a:pPr eaLnBrk="1" hangingPunct="1"/>
            <a:r>
              <a:rPr lang="en-US" dirty="0" smtClean="0"/>
              <a:t>Daniel Boone explored in future state of Kentucky in 1767, angering Indians.</a:t>
            </a:r>
          </a:p>
          <a:p>
            <a:pPr eaLnBrk="1" hangingPunct="1"/>
            <a:r>
              <a:rPr lang="en-US" dirty="0" smtClean="0"/>
              <a:t>Led to brief </a:t>
            </a:r>
            <a:r>
              <a:rPr lang="en-US" b="1" dirty="0" smtClean="0"/>
              <a:t>Dunmore’s War</a:t>
            </a:r>
            <a:r>
              <a:rPr lang="en-US" dirty="0" smtClean="0"/>
              <a:t> in 1774 between Virginians and Shawnee Indians for control of Kentucky and West Virginia.</a:t>
            </a:r>
          </a:p>
          <a:p>
            <a:pPr eaLnBrk="1" hangingPunct="1"/>
            <a:r>
              <a:rPr lang="en-US" dirty="0" smtClean="0"/>
              <a:t>1775 – Boone crossed the Cumberland Gap, and founded </a:t>
            </a:r>
            <a:r>
              <a:rPr lang="en-US" dirty="0" err="1" smtClean="0"/>
              <a:t>Boonesborough</a:t>
            </a:r>
            <a:r>
              <a:rPr lang="en-US" dirty="0" smtClean="0"/>
              <a:t>, KY</a:t>
            </a:r>
          </a:p>
        </p:txBody>
      </p:sp>
      <p:pic>
        <p:nvPicPr>
          <p:cNvPr id="80900" name="Picture 3" descr="Boone.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1143000"/>
            <a:ext cx="2057400" cy="285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901" name="Picture 4" descr="Cumberland Gap.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9800" y="4191000"/>
            <a:ext cx="2943901" cy="2154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6400800" y="3962400"/>
            <a:ext cx="2066591" cy="215444"/>
          </a:xfrm>
          <a:prstGeom prst="rect">
            <a:avLst/>
          </a:prstGeom>
          <a:noFill/>
        </p:spPr>
        <p:txBody>
          <a:bodyPr wrap="none" rtlCol="0">
            <a:spAutoFit/>
          </a:bodyPr>
          <a:lstStyle/>
          <a:p>
            <a:r>
              <a:rPr lang="en-US" sz="800" dirty="0" smtClean="0"/>
              <a:t>http://en.wikipedia.org/wiki/Daniel_Boone</a:t>
            </a:r>
            <a:endParaRPr lang="en-US" sz="800" dirty="0"/>
          </a:p>
        </p:txBody>
      </p:sp>
      <p:sp>
        <p:nvSpPr>
          <p:cNvPr id="7" name="TextBox 6"/>
          <p:cNvSpPr txBox="1"/>
          <p:nvPr/>
        </p:nvSpPr>
        <p:spPr>
          <a:xfrm>
            <a:off x="6324600" y="6324600"/>
            <a:ext cx="2066591" cy="215444"/>
          </a:xfrm>
          <a:prstGeom prst="rect">
            <a:avLst/>
          </a:prstGeom>
          <a:noFill/>
        </p:spPr>
        <p:txBody>
          <a:bodyPr wrap="none" rtlCol="0">
            <a:spAutoFit/>
          </a:bodyPr>
          <a:lstStyle/>
          <a:p>
            <a:r>
              <a:rPr lang="en-US" sz="800" dirty="0" smtClean="0"/>
              <a:t>http://en.wikipedia.org/wiki/Daniel_Boone</a:t>
            </a:r>
            <a:endParaRPr lang="en-US" sz="800" dirty="0"/>
          </a:p>
        </p:txBody>
      </p:sp>
    </p:spTree>
    <p:extLst>
      <p:ext uri="{BB962C8B-B14F-4D97-AF65-F5344CB8AC3E}">
        <p14:creationId xmlns="" xmlns:p14="http://schemas.microsoft.com/office/powerpoint/2010/main" val="49439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676400" y="1143000"/>
            <a:ext cx="5562600" cy="655638"/>
          </a:xfrm>
        </p:spPr>
        <p:txBody>
          <a:bodyPr>
            <a:normAutofit fontScale="90000"/>
          </a:bodyPr>
          <a:lstStyle/>
          <a:p>
            <a:pPr algn="ctr" eaLnBrk="1" hangingPunct="1"/>
            <a:r>
              <a:rPr lang="en-US" dirty="0" smtClean="0"/>
              <a:t>Causes of the American    Revolution</a:t>
            </a:r>
          </a:p>
        </p:txBody>
      </p:sp>
      <p:sp>
        <p:nvSpPr>
          <p:cNvPr id="79875" name="Content Placeholder 2"/>
          <p:cNvSpPr>
            <a:spLocks noGrp="1"/>
          </p:cNvSpPr>
          <p:nvPr>
            <p:ph idx="1"/>
          </p:nvPr>
        </p:nvSpPr>
        <p:spPr>
          <a:xfrm>
            <a:off x="381000" y="2362200"/>
            <a:ext cx="8610600" cy="4267200"/>
          </a:xfrm>
        </p:spPr>
        <p:txBody>
          <a:bodyPr>
            <a:normAutofit fontScale="85000" lnSpcReduction="10000"/>
          </a:bodyPr>
          <a:lstStyle/>
          <a:p>
            <a:pPr eaLnBrk="1" hangingPunct="1"/>
            <a:r>
              <a:rPr lang="en-US" dirty="0" smtClean="0"/>
              <a:t>British imposed taxes (on tea, sugar, etc.) on New Englanders to pay for defense and administration of Western forts in Michigan and Ohio Valley to protect the fur trade that benefited London merchants</a:t>
            </a:r>
          </a:p>
          <a:p>
            <a:pPr eaLnBrk="1" hangingPunct="1"/>
            <a:r>
              <a:rPr lang="en-US" dirty="0" smtClean="0"/>
              <a:t>Virginians could not settle on Western lands.  Only licensed British fur traders could.  </a:t>
            </a:r>
          </a:p>
          <a:p>
            <a:pPr eaLnBrk="1" hangingPunct="1"/>
            <a:r>
              <a:rPr lang="en-US" dirty="0" smtClean="0"/>
              <a:t>Virginians united with New Englanders in war.</a:t>
            </a:r>
          </a:p>
          <a:p>
            <a:pPr eaLnBrk="1" hangingPunct="1"/>
            <a:r>
              <a:rPr lang="en-US" dirty="0" smtClean="0"/>
              <a:t>No major battles fought in Michigan, but the state was the center of British power in the West. Only the 13 original colonies demanded independence.</a:t>
            </a:r>
          </a:p>
          <a:p>
            <a:pPr eaLnBrk="1" hangingPunct="1"/>
            <a:endParaRPr lang="en-US" dirty="0" smtClean="0"/>
          </a:p>
        </p:txBody>
      </p:sp>
      <p:pic>
        <p:nvPicPr>
          <p:cNvPr id="6" name="Picture 5" descr="Henry.jpg"/>
          <p:cNvPicPr>
            <a:picLocks noChangeAspect="1"/>
          </p:cNvPicPr>
          <p:nvPr/>
        </p:nvPicPr>
        <p:blipFill>
          <a:blip r:embed="rId3" cstate="print"/>
          <a:stretch>
            <a:fillRect/>
          </a:stretch>
        </p:blipFill>
        <p:spPr>
          <a:xfrm>
            <a:off x="152400" y="228600"/>
            <a:ext cx="1524000" cy="1768104"/>
          </a:xfrm>
          <a:prstGeom prst="rect">
            <a:avLst/>
          </a:prstGeom>
        </p:spPr>
      </p:pic>
      <p:sp>
        <p:nvSpPr>
          <p:cNvPr id="7" name="TextBox 6"/>
          <p:cNvSpPr txBox="1"/>
          <p:nvPr/>
        </p:nvSpPr>
        <p:spPr>
          <a:xfrm>
            <a:off x="0" y="1981200"/>
            <a:ext cx="1569660" cy="369332"/>
          </a:xfrm>
          <a:prstGeom prst="rect">
            <a:avLst/>
          </a:prstGeom>
          <a:noFill/>
        </p:spPr>
        <p:txBody>
          <a:bodyPr wrap="none" rtlCol="0">
            <a:spAutoFit/>
          </a:bodyPr>
          <a:lstStyle/>
          <a:p>
            <a:r>
              <a:rPr lang="en-US" dirty="0" smtClean="0"/>
              <a:t>Patrick Henry</a:t>
            </a:r>
            <a:endParaRPr lang="en-US" dirty="0"/>
          </a:p>
        </p:txBody>
      </p:sp>
      <p:sp>
        <p:nvSpPr>
          <p:cNvPr id="8" name="TextBox 7"/>
          <p:cNvSpPr txBox="1"/>
          <p:nvPr/>
        </p:nvSpPr>
        <p:spPr>
          <a:xfrm>
            <a:off x="0" y="0"/>
            <a:ext cx="3281668" cy="215444"/>
          </a:xfrm>
          <a:prstGeom prst="rect">
            <a:avLst/>
          </a:prstGeom>
          <a:noFill/>
        </p:spPr>
        <p:txBody>
          <a:bodyPr wrap="none" rtlCol="0">
            <a:spAutoFit/>
          </a:bodyPr>
          <a:lstStyle/>
          <a:p>
            <a:r>
              <a:rPr lang="en-US" sz="800" dirty="0" smtClean="0"/>
              <a:t>https://www.thefederalistpapers.org/category/founders/patrick-henry</a:t>
            </a:r>
            <a:endParaRPr lang="en-US" sz="800" dirty="0"/>
          </a:p>
        </p:txBody>
      </p:sp>
      <p:sp>
        <p:nvSpPr>
          <p:cNvPr id="15" name="TextBox 14"/>
          <p:cNvSpPr txBox="1"/>
          <p:nvPr/>
        </p:nvSpPr>
        <p:spPr>
          <a:xfrm>
            <a:off x="6195757" y="0"/>
            <a:ext cx="2948243" cy="215444"/>
          </a:xfrm>
          <a:prstGeom prst="rect">
            <a:avLst/>
          </a:prstGeom>
          <a:noFill/>
        </p:spPr>
        <p:txBody>
          <a:bodyPr wrap="none" rtlCol="0">
            <a:spAutoFit/>
          </a:bodyPr>
          <a:lstStyle/>
          <a:p>
            <a:r>
              <a:rPr lang="en-US" sz="800" dirty="0" smtClean="0"/>
              <a:t>http://www.history.org/foundation/journal/spring09/deism.cfm</a:t>
            </a:r>
            <a:endParaRPr lang="en-US" sz="800" dirty="0"/>
          </a:p>
        </p:txBody>
      </p:sp>
      <p:pic>
        <p:nvPicPr>
          <p:cNvPr id="16" name="Picture 15" descr="Tom Paine.jpg"/>
          <p:cNvPicPr>
            <a:picLocks noChangeAspect="1"/>
          </p:cNvPicPr>
          <p:nvPr/>
        </p:nvPicPr>
        <p:blipFill>
          <a:blip r:embed="rId4" cstate="print"/>
          <a:stretch>
            <a:fillRect/>
          </a:stretch>
        </p:blipFill>
        <p:spPr>
          <a:xfrm>
            <a:off x="7239000" y="228600"/>
            <a:ext cx="1752600" cy="1752600"/>
          </a:xfrm>
          <a:prstGeom prst="rect">
            <a:avLst/>
          </a:prstGeom>
        </p:spPr>
      </p:pic>
      <p:sp>
        <p:nvSpPr>
          <p:cNvPr id="17" name="TextBox 16"/>
          <p:cNvSpPr txBox="1"/>
          <p:nvPr/>
        </p:nvSpPr>
        <p:spPr>
          <a:xfrm>
            <a:off x="7315200" y="1981200"/>
            <a:ext cx="1672253" cy="369332"/>
          </a:xfrm>
          <a:prstGeom prst="rect">
            <a:avLst/>
          </a:prstGeom>
          <a:noFill/>
        </p:spPr>
        <p:txBody>
          <a:bodyPr wrap="none" rtlCol="0">
            <a:spAutoFit/>
          </a:bodyPr>
          <a:lstStyle/>
          <a:p>
            <a:r>
              <a:rPr lang="en-US" dirty="0" smtClean="0"/>
              <a:t>Thomas Paine</a:t>
            </a:r>
            <a:endParaRPr lang="en-US" dirty="0"/>
          </a:p>
        </p:txBody>
      </p:sp>
    </p:spTree>
    <p:extLst>
      <p:ext uri="{BB962C8B-B14F-4D97-AF65-F5344CB8AC3E}">
        <p14:creationId xmlns="" xmlns:p14="http://schemas.microsoft.com/office/powerpoint/2010/main" val="3953682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438400" y="304800"/>
            <a:ext cx="8229600" cy="1219200"/>
          </a:xfrm>
        </p:spPr>
        <p:txBody>
          <a:bodyPr/>
          <a:lstStyle/>
          <a:p>
            <a:pPr eaLnBrk="1" hangingPunct="1"/>
            <a:r>
              <a:rPr lang="en-US" dirty="0" smtClean="0"/>
              <a:t>Hamilton vs. Clark</a:t>
            </a:r>
          </a:p>
        </p:txBody>
      </p:sp>
      <p:sp>
        <p:nvSpPr>
          <p:cNvPr id="81923" name="Content Placeholder 2"/>
          <p:cNvSpPr>
            <a:spLocks noGrp="1"/>
          </p:cNvSpPr>
          <p:nvPr>
            <p:ph idx="1"/>
          </p:nvPr>
        </p:nvSpPr>
        <p:spPr>
          <a:xfrm>
            <a:off x="228600" y="1905000"/>
            <a:ext cx="8229600" cy="4525963"/>
          </a:xfrm>
        </p:spPr>
        <p:txBody>
          <a:bodyPr>
            <a:normAutofit fontScale="85000" lnSpcReduction="20000"/>
          </a:bodyPr>
          <a:lstStyle/>
          <a:p>
            <a:pPr eaLnBrk="1" hangingPunct="1"/>
            <a:r>
              <a:rPr lang="en-US" sz="2600" dirty="0" smtClean="0"/>
              <a:t>Henry Hamilton (“the hair buyer”), the lieutenant- governor of Detroit, paid Indians for the scalps of Kentuckians, and provided them with weapons</a:t>
            </a:r>
          </a:p>
          <a:p>
            <a:pPr eaLnBrk="1" hangingPunct="1"/>
            <a:r>
              <a:rPr lang="en-US" sz="2600" dirty="0" smtClean="0"/>
              <a:t>Fort Detroit held 500 American prisoners in 1780, including Daniel Boone in 1778.</a:t>
            </a:r>
          </a:p>
          <a:p>
            <a:pPr eaLnBrk="1" hangingPunct="1"/>
            <a:r>
              <a:rPr lang="en-US" sz="2600" dirty="0" smtClean="0"/>
              <a:t>Kentuckian </a:t>
            </a:r>
            <a:r>
              <a:rPr lang="en-US" sz="2600" b="1" dirty="0" smtClean="0"/>
              <a:t>George Rogers Clark </a:t>
            </a:r>
            <a:r>
              <a:rPr lang="en-US" sz="2600" dirty="0" smtClean="0"/>
              <a:t>led Americans in attack of British forts in Ohio Valley</a:t>
            </a:r>
          </a:p>
          <a:p>
            <a:pPr eaLnBrk="1" hangingPunct="1"/>
            <a:r>
              <a:rPr lang="en-US" sz="2600" dirty="0" smtClean="0"/>
              <a:t>Hamilton captured Fort Vincennes in Indiana, but Clark attacked with 172 men in February 1779 when Hamilton had only 79 men.  TURNING POINT IN REV. WAR</a:t>
            </a:r>
          </a:p>
          <a:p>
            <a:pPr eaLnBrk="1" hangingPunct="1"/>
            <a:r>
              <a:rPr lang="en-US" sz="2600" dirty="0" smtClean="0"/>
              <a:t>Hamilton was captured, and spent a few months in jail in Williamsburg, VA,  was released, and then made Governor of Bermuda</a:t>
            </a:r>
          </a:p>
          <a:p>
            <a:pPr eaLnBrk="1" hangingPunct="1"/>
            <a:r>
              <a:rPr lang="en-US" sz="2600" dirty="0" smtClean="0"/>
              <a:t>Clark was older brother of William Clark, the famous explorer with Meriwether Lewis.  </a:t>
            </a:r>
          </a:p>
        </p:txBody>
      </p:sp>
      <p:pic>
        <p:nvPicPr>
          <p:cNvPr id="81924" name="Picture 3" descr="Hamilto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228600"/>
            <a:ext cx="112712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25" name="Picture 4" descr="Clark.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9000" y="152400"/>
            <a:ext cx="1447800" cy="173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0" y="0"/>
            <a:ext cx="4886274" cy="215444"/>
          </a:xfrm>
          <a:prstGeom prst="rect">
            <a:avLst/>
          </a:prstGeom>
          <a:noFill/>
        </p:spPr>
        <p:txBody>
          <a:bodyPr wrap="none" rtlCol="0">
            <a:spAutoFit/>
          </a:bodyPr>
          <a:lstStyle/>
          <a:p>
            <a:r>
              <a:rPr lang="en-US" sz="800" dirty="0" smtClean="0"/>
              <a:t>http://franceshunter.wordpress.com/2010/02/02/george-rogers-clark-and-the-taking-of-vincennes-part-i/</a:t>
            </a:r>
            <a:endParaRPr lang="en-US" sz="800" dirty="0"/>
          </a:p>
        </p:txBody>
      </p:sp>
      <p:sp>
        <p:nvSpPr>
          <p:cNvPr id="7" name="TextBox 6"/>
          <p:cNvSpPr txBox="1"/>
          <p:nvPr/>
        </p:nvSpPr>
        <p:spPr>
          <a:xfrm>
            <a:off x="7315200" y="0"/>
            <a:ext cx="1409360" cy="215444"/>
          </a:xfrm>
          <a:prstGeom prst="rect">
            <a:avLst/>
          </a:prstGeom>
          <a:noFill/>
        </p:spPr>
        <p:txBody>
          <a:bodyPr wrap="none" rtlCol="0">
            <a:spAutoFit/>
          </a:bodyPr>
          <a:lstStyle/>
          <a:p>
            <a:r>
              <a:rPr lang="en-US" sz="800" dirty="0" smtClean="0"/>
              <a:t>http://www.grccsar.org/grc/</a:t>
            </a:r>
            <a:endParaRPr lang="en-US" sz="800" dirty="0"/>
          </a:p>
        </p:txBody>
      </p:sp>
    </p:spTree>
    <p:extLst>
      <p:ext uri="{BB962C8B-B14F-4D97-AF65-F5344CB8AC3E}">
        <p14:creationId xmlns="" xmlns:p14="http://schemas.microsoft.com/office/powerpoint/2010/main" val="2657727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p:txBody>
          <a:bodyPr/>
          <a:lstStyle/>
          <a:p>
            <a:pPr eaLnBrk="1" hangingPunct="1"/>
            <a:endParaRPr lang="en-US" smtClean="0"/>
          </a:p>
          <a:p>
            <a:pPr eaLnBrk="1" hangingPunct="1"/>
            <a:endParaRPr lang="en-US" smtClean="0"/>
          </a:p>
        </p:txBody>
      </p:sp>
      <p:pic>
        <p:nvPicPr>
          <p:cNvPr id="82948" name="Picture 3" descr="Vincennes.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457200"/>
            <a:ext cx="5348288" cy="362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9" name="TextBox 4"/>
          <p:cNvSpPr txBox="1">
            <a:spLocks noChangeArrowheads="1"/>
          </p:cNvSpPr>
          <p:nvPr/>
        </p:nvSpPr>
        <p:spPr bwMode="auto">
          <a:xfrm>
            <a:off x="228600" y="4191000"/>
            <a:ext cx="89154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t>The </a:t>
            </a:r>
            <a:r>
              <a:rPr lang="en-US" sz="2400" b="1" dirty="0" smtClean="0"/>
              <a:t>Battle </a:t>
            </a:r>
            <a:r>
              <a:rPr lang="en-US" sz="2400" b="1" dirty="0"/>
              <a:t>of Vincennes </a:t>
            </a:r>
            <a:r>
              <a:rPr lang="en-US" sz="2400" dirty="0"/>
              <a:t>was a turning point in the American </a:t>
            </a:r>
          </a:p>
          <a:p>
            <a:pPr eaLnBrk="1" hangingPunct="1"/>
            <a:r>
              <a:rPr lang="en-US" sz="2400" dirty="0"/>
              <a:t>Revolution, as Clark marched 180 miles through wet, icy terrain.</a:t>
            </a:r>
          </a:p>
          <a:p>
            <a:pPr eaLnBrk="1" hangingPunct="1"/>
            <a:r>
              <a:rPr lang="en-US" sz="2400" dirty="0"/>
              <a:t>Half of Clark’s troops were French.  As a result, the Indians </a:t>
            </a:r>
          </a:p>
          <a:p>
            <a:pPr eaLnBrk="1" hangingPunct="1"/>
            <a:r>
              <a:rPr lang="en-US" sz="2400" dirty="0"/>
              <a:t>switched allegiance from British to Americans.  In June 1779,</a:t>
            </a:r>
          </a:p>
          <a:p>
            <a:pPr eaLnBrk="1" hangingPunct="1"/>
            <a:r>
              <a:rPr lang="en-US" sz="2400" dirty="0"/>
              <a:t>The Three Fires declared their neutrality.</a:t>
            </a:r>
          </a:p>
        </p:txBody>
      </p:sp>
      <p:sp>
        <p:nvSpPr>
          <p:cNvPr id="5" name="TextBox 4"/>
          <p:cNvSpPr txBox="1"/>
          <p:nvPr/>
        </p:nvSpPr>
        <p:spPr>
          <a:xfrm>
            <a:off x="2819400" y="304800"/>
            <a:ext cx="3320140" cy="215444"/>
          </a:xfrm>
          <a:prstGeom prst="rect">
            <a:avLst/>
          </a:prstGeom>
          <a:noFill/>
        </p:spPr>
        <p:txBody>
          <a:bodyPr wrap="none" rtlCol="0">
            <a:spAutoFit/>
          </a:bodyPr>
          <a:lstStyle/>
          <a:p>
            <a:r>
              <a:rPr lang="en-US" sz="800" dirty="0" smtClean="0"/>
              <a:t>http://usrevolutionbrp.blogspot.com/2011/04/battle-of-vincennes.html</a:t>
            </a:r>
            <a:endParaRPr lang="en-US" sz="800" dirty="0"/>
          </a:p>
        </p:txBody>
      </p:sp>
    </p:spTree>
    <p:extLst>
      <p:ext uri="{BB962C8B-B14F-4D97-AF65-F5344CB8AC3E}">
        <p14:creationId xmlns="" xmlns:p14="http://schemas.microsoft.com/office/powerpoint/2010/main" val="1126731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981200" y="304800"/>
            <a:ext cx="8229600" cy="1143000"/>
          </a:xfrm>
        </p:spPr>
        <p:txBody>
          <a:bodyPr/>
          <a:lstStyle/>
          <a:p>
            <a:pPr eaLnBrk="1" hangingPunct="1"/>
            <a:r>
              <a:rPr lang="en-US" dirty="0" smtClean="0"/>
              <a:t>Fort </a:t>
            </a:r>
            <a:r>
              <a:rPr lang="en-US" dirty="0" err="1" smtClean="0"/>
              <a:t>Lernoult</a:t>
            </a:r>
            <a:r>
              <a:rPr lang="en-US" dirty="0" smtClean="0"/>
              <a:t>, 1778-1779</a:t>
            </a:r>
          </a:p>
        </p:txBody>
      </p:sp>
      <p:sp>
        <p:nvSpPr>
          <p:cNvPr id="83971" name="Content Placeholder 2"/>
          <p:cNvSpPr>
            <a:spLocks noGrp="1"/>
          </p:cNvSpPr>
          <p:nvPr>
            <p:ph idx="1"/>
          </p:nvPr>
        </p:nvSpPr>
        <p:spPr>
          <a:xfrm>
            <a:off x="152400" y="2057400"/>
            <a:ext cx="5715000" cy="4525963"/>
          </a:xfrm>
        </p:spPr>
        <p:txBody>
          <a:bodyPr/>
          <a:lstStyle/>
          <a:p>
            <a:pPr eaLnBrk="1" hangingPunct="1"/>
            <a:r>
              <a:rPr lang="en-US" dirty="0" smtClean="0"/>
              <a:t>British Captain Richard </a:t>
            </a:r>
            <a:r>
              <a:rPr lang="en-US" dirty="0" err="1" smtClean="0"/>
              <a:t>Lernoult</a:t>
            </a:r>
            <a:r>
              <a:rPr lang="en-US" dirty="0" smtClean="0"/>
              <a:t> builds new fort on higher ground behind old Fort Detroit</a:t>
            </a:r>
          </a:p>
          <a:p>
            <a:pPr eaLnBrk="1" hangingPunct="1"/>
            <a:r>
              <a:rPr lang="en-US" dirty="0" smtClean="0"/>
              <a:t>Detroit served as base for supplying Indians going on raids against the Americans in KY, PA, and NY.</a:t>
            </a:r>
          </a:p>
        </p:txBody>
      </p:sp>
      <p:pic>
        <p:nvPicPr>
          <p:cNvPr id="83972" name="Picture 3" descr="Lernoult.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1676400"/>
            <a:ext cx="3298317" cy="4403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3" name="Picture 4" descr="Lernoult.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28600"/>
            <a:ext cx="1271239"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6172200" y="6096000"/>
            <a:ext cx="2680542" cy="215444"/>
          </a:xfrm>
          <a:prstGeom prst="rect">
            <a:avLst/>
          </a:prstGeom>
          <a:noFill/>
        </p:spPr>
        <p:txBody>
          <a:bodyPr wrap="none" rtlCol="0">
            <a:spAutoFit/>
          </a:bodyPr>
          <a:lstStyle/>
          <a:p>
            <a:r>
              <a:rPr lang="en-US" sz="800" dirty="0" smtClean="0"/>
              <a:t>http://detroit1701.org/Fort%20Lernoult%20Marker.html</a:t>
            </a:r>
            <a:endParaRPr lang="en-US" sz="800" dirty="0"/>
          </a:p>
        </p:txBody>
      </p:sp>
      <p:sp>
        <p:nvSpPr>
          <p:cNvPr id="7" name="TextBox 6"/>
          <p:cNvSpPr txBox="1"/>
          <p:nvPr/>
        </p:nvSpPr>
        <p:spPr>
          <a:xfrm>
            <a:off x="228600" y="0"/>
            <a:ext cx="2295821" cy="215444"/>
          </a:xfrm>
          <a:prstGeom prst="rect">
            <a:avLst/>
          </a:prstGeom>
          <a:noFill/>
        </p:spPr>
        <p:txBody>
          <a:bodyPr wrap="none" rtlCol="0">
            <a:spAutoFit/>
          </a:bodyPr>
          <a:lstStyle/>
          <a:p>
            <a:r>
              <a:rPr lang="en-US" sz="800" dirty="0" smtClean="0"/>
              <a:t>http://historydetroit.com/places/fort_british.php</a:t>
            </a:r>
            <a:endParaRPr lang="en-US" sz="800" dirty="0"/>
          </a:p>
        </p:txBody>
      </p:sp>
    </p:spTree>
    <p:extLst>
      <p:ext uri="{BB962C8B-B14F-4D97-AF65-F5344CB8AC3E}">
        <p14:creationId xmlns="" xmlns:p14="http://schemas.microsoft.com/office/powerpoint/2010/main" val="94486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lstStyle/>
          <a:p>
            <a:r>
              <a:rPr lang="en-US" dirty="0" smtClean="0"/>
              <a:t>Forts in </a:t>
            </a:r>
            <a:r>
              <a:rPr lang="en-US" dirty="0"/>
              <a:t>D</a:t>
            </a:r>
            <a:r>
              <a:rPr lang="en-US" dirty="0" smtClean="0"/>
              <a:t>etroit</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Fort Pontchartrain </a:t>
            </a:r>
            <a:r>
              <a:rPr lang="en-US" sz="2800" dirty="0" smtClean="0"/>
              <a:t>1701-1760   </a:t>
            </a:r>
          </a:p>
          <a:p>
            <a:pPr>
              <a:buNone/>
            </a:pPr>
            <a:r>
              <a:rPr lang="en-US" sz="2800" dirty="0" smtClean="0"/>
              <a:t>            RENAMED when British took over from French</a:t>
            </a:r>
          </a:p>
          <a:p>
            <a:r>
              <a:rPr lang="en-US" sz="2800" b="1" dirty="0" smtClean="0"/>
              <a:t>Fort Detroit  </a:t>
            </a:r>
            <a:r>
              <a:rPr lang="en-US" sz="2800" dirty="0" smtClean="0"/>
              <a:t>1760-1805 (destroyed in 1805 fire)</a:t>
            </a:r>
          </a:p>
          <a:p>
            <a:r>
              <a:rPr lang="en-US" sz="2800" b="1" dirty="0" smtClean="0"/>
              <a:t>Fort </a:t>
            </a:r>
            <a:r>
              <a:rPr lang="en-US" sz="2800" b="1" dirty="0" err="1" smtClean="0"/>
              <a:t>Lernoult</a:t>
            </a:r>
            <a:r>
              <a:rPr lang="en-US" sz="2800" b="1" dirty="0" smtClean="0"/>
              <a:t> </a:t>
            </a:r>
            <a:r>
              <a:rPr lang="en-US" sz="2800" dirty="0" smtClean="0"/>
              <a:t>(new) 1779-1796</a:t>
            </a:r>
          </a:p>
          <a:p>
            <a:pPr>
              <a:buNone/>
            </a:pPr>
            <a:r>
              <a:rPr lang="en-US" sz="2800" dirty="0" smtClean="0"/>
              <a:t>            RENAMED when Americans took over from British</a:t>
            </a:r>
          </a:p>
          <a:p>
            <a:r>
              <a:rPr lang="en-US" sz="2800" b="1" dirty="0" smtClean="0"/>
              <a:t>Fort Detroit   </a:t>
            </a:r>
            <a:r>
              <a:rPr lang="en-US" sz="2800" dirty="0" smtClean="0"/>
              <a:t>1796-1813 (survived 1805 fire) </a:t>
            </a:r>
          </a:p>
          <a:p>
            <a:pPr>
              <a:buNone/>
            </a:pPr>
            <a:r>
              <a:rPr lang="en-US" sz="2800" dirty="0" smtClean="0"/>
              <a:t>            RENAMED during the War of 1812</a:t>
            </a:r>
          </a:p>
          <a:p>
            <a:r>
              <a:rPr lang="en-US" sz="2800" b="1" dirty="0" smtClean="0"/>
              <a:t>Fort Shelby   </a:t>
            </a:r>
            <a:r>
              <a:rPr lang="en-US" sz="2800" dirty="0" smtClean="0"/>
              <a:t>1813 – 1827 (dismantled) </a:t>
            </a:r>
          </a:p>
          <a:p>
            <a:pPr>
              <a:buNone/>
            </a:pPr>
            <a:endParaRPr lang="en-US" sz="2800" dirty="0" smtClean="0"/>
          </a:p>
          <a:p>
            <a:r>
              <a:rPr lang="en-US" sz="2800" b="1" dirty="0" smtClean="0"/>
              <a:t>Fort Wayne    </a:t>
            </a:r>
            <a:r>
              <a:rPr lang="en-US" sz="2800" dirty="0" smtClean="0"/>
              <a:t>1851 – present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3400" y="152400"/>
            <a:ext cx="8229600" cy="1143000"/>
          </a:xfrm>
        </p:spPr>
        <p:txBody>
          <a:bodyPr/>
          <a:lstStyle/>
          <a:p>
            <a:pPr eaLnBrk="1" hangingPunct="1"/>
            <a:r>
              <a:rPr lang="en-US" dirty="0" smtClean="0"/>
              <a:t>Fort Mackinac, 1779-1781</a:t>
            </a:r>
          </a:p>
        </p:txBody>
      </p:sp>
      <p:sp>
        <p:nvSpPr>
          <p:cNvPr id="84995" name="Content Placeholder 2"/>
          <p:cNvSpPr>
            <a:spLocks noGrp="1"/>
          </p:cNvSpPr>
          <p:nvPr>
            <p:ph idx="1"/>
          </p:nvPr>
        </p:nvSpPr>
        <p:spPr>
          <a:xfrm>
            <a:off x="304800" y="1143000"/>
            <a:ext cx="8229600" cy="4525963"/>
          </a:xfrm>
        </p:spPr>
        <p:txBody>
          <a:bodyPr>
            <a:normAutofit/>
          </a:bodyPr>
          <a:lstStyle/>
          <a:p>
            <a:pPr eaLnBrk="1" hangingPunct="1"/>
            <a:r>
              <a:rPr lang="en-US" sz="2600" dirty="0" smtClean="0"/>
              <a:t>British move to Mackinac Island to build a new fort, Fort Mackinac, to replace older Fort </a:t>
            </a:r>
            <a:r>
              <a:rPr lang="en-US" sz="2600" dirty="0" err="1" smtClean="0"/>
              <a:t>Michilimackinac</a:t>
            </a:r>
            <a:r>
              <a:rPr lang="en-US" sz="2600" dirty="0" smtClean="0"/>
              <a:t> built in 1715</a:t>
            </a:r>
          </a:p>
          <a:p>
            <a:pPr eaLnBrk="1" hangingPunct="1"/>
            <a:r>
              <a:rPr lang="en-US" sz="2600" dirty="0" smtClean="0"/>
              <a:t>American </a:t>
            </a:r>
            <a:r>
              <a:rPr lang="en-US" sz="2600" b="1" dirty="0" smtClean="0"/>
              <a:t>George Rogers Clark</a:t>
            </a:r>
            <a:r>
              <a:rPr lang="en-US" sz="2600" dirty="0" smtClean="0"/>
              <a:t> was never able to assemble forces to attack the new Fort </a:t>
            </a:r>
            <a:r>
              <a:rPr lang="en-US" sz="2600" dirty="0" err="1" smtClean="0"/>
              <a:t>Lernoult</a:t>
            </a:r>
            <a:r>
              <a:rPr lang="en-US" sz="2600" dirty="0" smtClean="0"/>
              <a:t> or Fort Mackinac. </a:t>
            </a:r>
          </a:p>
        </p:txBody>
      </p:sp>
      <p:pic>
        <p:nvPicPr>
          <p:cNvPr id="84996" name="Picture 3" descr="Michilimackinac.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657600"/>
            <a:ext cx="3122613" cy="232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8" name="Picture 5" descr="mackinac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3352800"/>
            <a:ext cx="2748197"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999" name="TextBox 6"/>
          <p:cNvSpPr txBox="1">
            <a:spLocks noChangeArrowheads="1"/>
          </p:cNvSpPr>
          <p:nvPr/>
        </p:nvSpPr>
        <p:spPr bwMode="auto">
          <a:xfrm>
            <a:off x="125413" y="6172200"/>
            <a:ext cx="894828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t>Fort </a:t>
            </a:r>
            <a:r>
              <a:rPr lang="en-US" sz="2000" dirty="0" err="1"/>
              <a:t>Michilimackinac</a:t>
            </a:r>
            <a:r>
              <a:rPr lang="en-US" sz="2000" dirty="0"/>
              <a:t> was disassembled </a:t>
            </a:r>
            <a:r>
              <a:rPr lang="en-US" sz="2000" dirty="0" smtClean="0"/>
              <a:t>and</a:t>
            </a:r>
            <a:r>
              <a:rPr lang="en-US" sz="2000" dirty="0" smtClean="0"/>
              <a:t> </a:t>
            </a:r>
            <a:r>
              <a:rPr lang="en-US" sz="2000" dirty="0"/>
              <a:t>destroyed to build Fort Mackinac</a:t>
            </a:r>
          </a:p>
        </p:txBody>
      </p:sp>
      <p:sp>
        <p:nvSpPr>
          <p:cNvPr id="8" name="TextBox 7"/>
          <p:cNvSpPr txBox="1"/>
          <p:nvPr/>
        </p:nvSpPr>
        <p:spPr>
          <a:xfrm>
            <a:off x="6553200" y="5181600"/>
            <a:ext cx="2362200" cy="461665"/>
          </a:xfrm>
          <a:prstGeom prst="rect">
            <a:avLst/>
          </a:prstGeom>
          <a:noFill/>
        </p:spPr>
        <p:txBody>
          <a:bodyPr wrap="square" rtlCol="0">
            <a:spAutoFit/>
          </a:bodyPr>
          <a:lstStyle/>
          <a:p>
            <a:r>
              <a:rPr lang="en-US" sz="800" dirty="0" smtClean="0"/>
              <a:t>http://www.triptutor.com/travel_guides/north_america/usa/michigan/mackinac_island/attractions/fort_mackinac.html</a:t>
            </a:r>
            <a:endParaRPr lang="en-US" sz="800" dirty="0"/>
          </a:p>
        </p:txBody>
      </p:sp>
      <p:pic>
        <p:nvPicPr>
          <p:cNvPr id="9" name="Picture 8" descr="imagesCAJ91CXZ.jpg"/>
          <p:cNvPicPr>
            <a:picLocks noChangeAspect="1"/>
          </p:cNvPicPr>
          <p:nvPr/>
        </p:nvPicPr>
        <p:blipFill>
          <a:blip r:embed="rId4" cstate="print"/>
          <a:stretch>
            <a:fillRect/>
          </a:stretch>
        </p:blipFill>
        <p:spPr>
          <a:xfrm>
            <a:off x="3276600" y="3505200"/>
            <a:ext cx="3048000" cy="2283058"/>
          </a:xfrm>
          <a:prstGeom prst="rect">
            <a:avLst/>
          </a:prstGeom>
        </p:spPr>
      </p:pic>
      <p:sp>
        <p:nvSpPr>
          <p:cNvPr id="10" name="TextBox 9"/>
          <p:cNvSpPr txBox="1"/>
          <p:nvPr/>
        </p:nvSpPr>
        <p:spPr>
          <a:xfrm>
            <a:off x="3352800" y="5791200"/>
            <a:ext cx="3023585" cy="215444"/>
          </a:xfrm>
          <a:prstGeom prst="rect">
            <a:avLst/>
          </a:prstGeom>
          <a:noFill/>
        </p:spPr>
        <p:txBody>
          <a:bodyPr wrap="none" rtlCol="0">
            <a:spAutoFit/>
          </a:bodyPr>
          <a:lstStyle/>
          <a:p>
            <a:r>
              <a:rPr lang="en-US" sz="800" dirty="0" smtClean="0"/>
              <a:t>http://paintyourlandscape.com/tag/mackinac-island-state-park/</a:t>
            </a:r>
            <a:endParaRPr lang="en-US" sz="800" dirty="0"/>
          </a:p>
        </p:txBody>
      </p:sp>
      <p:sp>
        <p:nvSpPr>
          <p:cNvPr id="11" name="TextBox 10"/>
          <p:cNvSpPr txBox="1"/>
          <p:nvPr/>
        </p:nvSpPr>
        <p:spPr>
          <a:xfrm>
            <a:off x="685800" y="5943600"/>
            <a:ext cx="1654620" cy="215444"/>
          </a:xfrm>
          <a:prstGeom prst="rect">
            <a:avLst/>
          </a:prstGeom>
          <a:noFill/>
        </p:spPr>
        <p:txBody>
          <a:bodyPr wrap="none" rtlCol="0">
            <a:spAutoFit/>
          </a:bodyPr>
          <a:lstStyle/>
          <a:p>
            <a:r>
              <a:rPr lang="en-US" sz="800" dirty="0" smtClean="0"/>
              <a:t>http://mightymac.org/genealogy/</a:t>
            </a:r>
            <a:endParaRPr lang="en-US" sz="800" dirty="0"/>
          </a:p>
        </p:txBody>
      </p:sp>
    </p:spTree>
    <p:extLst>
      <p:ext uri="{BB962C8B-B14F-4D97-AF65-F5344CB8AC3E}">
        <p14:creationId xmlns="" xmlns:p14="http://schemas.microsoft.com/office/powerpoint/2010/main" val="2641213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28600" y="304800"/>
            <a:ext cx="8686800" cy="1143000"/>
          </a:xfrm>
        </p:spPr>
        <p:txBody>
          <a:bodyPr/>
          <a:lstStyle/>
          <a:p>
            <a:pPr eaLnBrk="1" hangingPunct="1"/>
            <a:r>
              <a:rPr lang="en-US" dirty="0" smtClean="0"/>
              <a:t>Detroit under British rule 1760-1787</a:t>
            </a:r>
          </a:p>
        </p:txBody>
      </p:sp>
      <p:sp>
        <p:nvSpPr>
          <p:cNvPr id="77827" name="Content Placeholder 2"/>
          <p:cNvSpPr>
            <a:spLocks noGrp="1"/>
          </p:cNvSpPr>
          <p:nvPr>
            <p:ph idx="1"/>
          </p:nvPr>
        </p:nvSpPr>
        <p:spPr>
          <a:xfrm>
            <a:off x="457200" y="1447800"/>
            <a:ext cx="8305800" cy="4800600"/>
          </a:xfrm>
        </p:spPr>
        <p:txBody>
          <a:bodyPr>
            <a:normAutofit fontScale="77500" lnSpcReduction="20000"/>
          </a:bodyPr>
          <a:lstStyle/>
          <a:p>
            <a:pPr eaLnBrk="1" hangingPunct="1"/>
            <a:r>
              <a:rPr lang="en-US" dirty="0" smtClean="0">
                <a:ea typeface="ＭＳ Ｐゴシック" pitchFamily="34" charset="-128"/>
              </a:rPr>
              <a:t>Detroit and </a:t>
            </a:r>
            <a:r>
              <a:rPr lang="en-US" dirty="0" err="1" smtClean="0">
                <a:ea typeface="ＭＳ Ｐゴシック" pitchFamily="34" charset="-128"/>
              </a:rPr>
              <a:t>Michilimackinac</a:t>
            </a:r>
            <a:r>
              <a:rPr lang="en-US" dirty="0" smtClean="0">
                <a:ea typeface="ＭＳ Ｐゴシック" pitchFamily="34" charset="-128"/>
              </a:rPr>
              <a:t> were the only British forts.  Detroit has 2,000 residents and 300 buildings.</a:t>
            </a:r>
          </a:p>
          <a:p>
            <a:pPr eaLnBrk="1" hangingPunct="1"/>
            <a:r>
              <a:rPr lang="en-US" dirty="0" smtClean="0">
                <a:ea typeface="ＭＳ Ｐゴシック" pitchFamily="34" charset="-128"/>
              </a:rPr>
              <a:t>French were allowed to remain in Detroit area. Abraham Chapman from Montreal is believed to be first Jewish settler in Detroit in 1762.</a:t>
            </a:r>
          </a:p>
          <a:p>
            <a:pPr eaLnBrk="1" hangingPunct="1"/>
            <a:r>
              <a:rPr lang="en-US" dirty="0" smtClean="0">
                <a:ea typeface="ＭＳ Ｐゴシック" pitchFamily="34" charset="-128"/>
              </a:rPr>
              <a:t>In </a:t>
            </a:r>
            <a:r>
              <a:rPr lang="en-US" dirty="0" err="1" smtClean="0">
                <a:ea typeface="ＭＳ Ｐゴシック" pitchFamily="34" charset="-128"/>
              </a:rPr>
              <a:t>Michilimackinac</a:t>
            </a:r>
            <a:r>
              <a:rPr lang="en-US" dirty="0" smtClean="0">
                <a:ea typeface="ＭＳ Ｐゴシック" pitchFamily="34" charset="-128"/>
              </a:rPr>
              <a:t>, Major Robert Rogers ignored British orders to trade near the fort, and used liquor in fur trade, and traded on his own account.</a:t>
            </a:r>
          </a:p>
          <a:p>
            <a:pPr eaLnBrk="1" hangingPunct="1"/>
            <a:r>
              <a:rPr lang="en-US" dirty="0" smtClean="0">
                <a:ea typeface="ＭＳ Ｐゴシック" pitchFamily="34" charset="-128"/>
              </a:rPr>
              <a:t>British dug a single mine in 1772, but failed to obtain enough copper, so gave up</a:t>
            </a:r>
          </a:p>
          <a:p>
            <a:pPr eaLnBrk="1" hangingPunct="1"/>
            <a:r>
              <a:rPr lang="en-US" dirty="0" smtClean="0">
                <a:ea typeface="ＭＳ Ｐゴシック" pitchFamily="34" charset="-128"/>
              </a:rPr>
              <a:t>After </a:t>
            </a:r>
            <a:r>
              <a:rPr lang="en-US" dirty="0" smtClean="0"/>
              <a:t>American Revolution, British stayed in Detroit until 1796, in violation of the Treaty of Paris in 1783.</a:t>
            </a:r>
            <a:endParaRPr lang="en-US" dirty="0" smtClean="0">
              <a:ea typeface="ＭＳ Ｐゴシック" pitchFamily="34" charset="-128"/>
            </a:endParaRPr>
          </a:p>
        </p:txBody>
      </p:sp>
    </p:spTree>
    <p:extLst>
      <p:ext uri="{BB962C8B-B14F-4D97-AF65-F5344CB8AC3E}">
        <p14:creationId xmlns="" xmlns:p14="http://schemas.microsoft.com/office/powerpoint/2010/main" val="3899681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609600" y="152400"/>
            <a:ext cx="8229600" cy="1143000"/>
          </a:xfrm>
        </p:spPr>
        <p:txBody>
          <a:bodyPr/>
          <a:lstStyle/>
          <a:p>
            <a:pPr eaLnBrk="1" hangingPunct="1"/>
            <a:r>
              <a:rPr lang="en-US" dirty="0" smtClean="0"/>
              <a:t>Michigan in the Revolutionary War</a:t>
            </a:r>
          </a:p>
        </p:txBody>
      </p:sp>
      <p:sp>
        <p:nvSpPr>
          <p:cNvPr id="86019" name="Content Placeholder 2"/>
          <p:cNvSpPr>
            <a:spLocks noGrp="1"/>
          </p:cNvSpPr>
          <p:nvPr>
            <p:ph idx="1"/>
          </p:nvPr>
        </p:nvSpPr>
        <p:spPr>
          <a:xfrm>
            <a:off x="228600" y="1295400"/>
            <a:ext cx="5791200" cy="4267200"/>
          </a:xfrm>
        </p:spPr>
        <p:txBody>
          <a:bodyPr>
            <a:normAutofit fontScale="70000" lnSpcReduction="20000"/>
          </a:bodyPr>
          <a:lstStyle/>
          <a:p>
            <a:pPr eaLnBrk="1" hangingPunct="1"/>
            <a:r>
              <a:rPr lang="en-US" dirty="0" smtClean="0"/>
              <a:t>Trader </a:t>
            </a:r>
            <a:r>
              <a:rPr lang="en-US" b="1" dirty="0" smtClean="0"/>
              <a:t>Charles Langlade </a:t>
            </a:r>
            <a:r>
              <a:rPr lang="en-US" dirty="0" smtClean="0"/>
              <a:t>led 700 Indians armed at Fort </a:t>
            </a:r>
            <a:r>
              <a:rPr lang="en-US" dirty="0" err="1" smtClean="0"/>
              <a:t>Michilimackinac</a:t>
            </a:r>
            <a:r>
              <a:rPr lang="en-US" dirty="0" smtClean="0"/>
              <a:t> against the Americans, but failed to capture two American posts in Cahokia and St. Louis in 1780</a:t>
            </a:r>
          </a:p>
          <a:p>
            <a:pPr eaLnBrk="1" hangingPunct="1"/>
            <a:r>
              <a:rPr lang="en-US" b="1" dirty="0" smtClean="0"/>
              <a:t>Fort St. Joseph </a:t>
            </a:r>
            <a:r>
              <a:rPr lang="en-US" dirty="0" smtClean="0"/>
              <a:t>in Niles was briefly (24 hours) captured after a Spanish raid, so was the only Michigan city under four flags.</a:t>
            </a:r>
          </a:p>
          <a:p>
            <a:pPr eaLnBrk="1" hangingPunct="1"/>
            <a:r>
              <a:rPr lang="en-US" dirty="0" smtClean="0"/>
              <a:t>Fighting in the West continued for almost two years after the </a:t>
            </a:r>
            <a:r>
              <a:rPr lang="en-US" b="1" dirty="0" smtClean="0"/>
              <a:t>Battle of Yorktown </a:t>
            </a:r>
            <a:r>
              <a:rPr lang="en-US" dirty="0" smtClean="0"/>
              <a:t>in 1781.  British stayed in control of Great Lakes area for several years more.</a:t>
            </a:r>
          </a:p>
        </p:txBody>
      </p:sp>
      <p:pic>
        <p:nvPicPr>
          <p:cNvPr id="4" name="Picture 3" descr="300px-Fort_Saint_Joseph.jpg"/>
          <p:cNvPicPr>
            <a:picLocks noChangeAspect="1"/>
          </p:cNvPicPr>
          <p:nvPr/>
        </p:nvPicPr>
        <p:blipFill>
          <a:blip r:embed="rId2" cstate="print"/>
          <a:stretch>
            <a:fillRect/>
          </a:stretch>
        </p:blipFill>
        <p:spPr>
          <a:xfrm>
            <a:off x="6096000" y="1143000"/>
            <a:ext cx="2857500" cy="3114675"/>
          </a:xfrm>
          <a:prstGeom prst="rect">
            <a:avLst/>
          </a:prstGeom>
        </p:spPr>
      </p:pic>
      <p:sp>
        <p:nvSpPr>
          <p:cNvPr id="6" name="TextBox 5"/>
          <p:cNvSpPr txBox="1"/>
          <p:nvPr/>
        </p:nvSpPr>
        <p:spPr>
          <a:xfrm>
            <a:off x="152400" y="5410200"/>
            <a:ext cx="5867400" cy="1200329"/>
          </a:xfrm>
          <a:prstGeom prst="rect">
            <a:avLst/>
          </a:prstGeom>
          <a:noFill/>
        </p:spPr>
        <p:txBody>
          <a:bodyPr wrap="square" rtlCol="0">
            <a:spAutoFit/>
          </a:bodyPr>
          <a:lstStyle/>
          <a:p>
            <a:r>
              <a:rPr lang="en-US" dirty="0" smtClean="0">
                <a:solidFill>
                  <a:srgbClr val="0070C0"/>
                </a:solidFill>
              </a:rPr>
              <a:t>In the Battle of Yorktown, George Washington and French officers Rochambeau and Marquis de Lafayette defeated Lord Charles Cornwallis by storming several British redoubts (defensive earthworks) </a:t>
            </a:r>
            <a:endParaRPr lang="en-US" dirty="0">
              <a:solidFill>
                <a:srgbClr val="0070C0"/>
              </a:solidFill>
            </a:endParaRPr>
          </a:p>
        </p:txBody>
      </p:sp>
      <p:pic>
        <p:nvPicPr>
          <p:cNvPr id="7" name="Picture 6" descr="Battle of Yorktown.jpg"/>
          <p:cNvPicPr>
            <a:picLocks noChangeAspect="1"/>
          </p:cNvPicPr>
          <p:nvPr/>
        </p:nvPicPr>
        <p:blipFill>
          <a:blip r:embed="rId3" cstate="print"/>
          <a:stretch>
            <a:fillRect/>
          </a:stretch>
        </p:blipFill>
        <p:spPr>
          <a:xfrm>
            <a:off x="5867400" y="4419600"/>
            <a:ext cx="3048000" cy="2185359"/>
          </a:xfrm>
          <a:prstGeom prst="rect">
            <a:avLst/>
          </a:prstGeom>
        </p:spPr>
      </p:pic>
      <p:sp>
        <p:nvSpPr>
          <p:cNvPr id="8" name="TextBox 7"/>
          <p:cNvSpPr txBox="1"/>
          <p:nvPr/>
        </p:nvSpPr>
        <p:spPr>
          <a:xfrm>
            <a:off x="5943600" y="4267200"/>
            <a:ext cx="3026791" cy="215444"/>
          </a:xfrm>
          <a:prstGeom prst="rect">
            <a:avLst/>
          </a:prstGeom>
          <a:noFill/>
        </p:spPr>
        <p:txBody>
          <a:bodyPr wrap="none" rtlCol="0">
            <a:spAutoFit/>
          </a:bodyPr>
          <a:lstStyle/>
          <a:p>
            <a:r>
              <a:rPr lang="en-US" sz="800" dirty="0" smtClean="0"/>
              <a:t>http://en.wikipedia.org/wiki/Fort_St._Joseph_(Niles,_Michigan)</a:t>
            </a:r>
            <a:endParaRPr lang="en-US" sz="800" dirty="0"/>
          </a:p>
        </p:txBody>
      </p:sp>
      <p:sp>
        <p:nvSpPr>
          <p:cNvPr id="9" name="TextBox 8"/>
          <p:cNvSpPr txBox="1"/>
          <p:nvPr/>
        </p:nvSpPr>
        <p:spPr>
          <a:xfrm>
            <a:off x="6324600" y="6642556"/>
            <a:ext cx="2424062" cy="215444"/>
          </a:xfrm>
          <a:prstGeom prst="rect">
            <a:avLst/>
          </a:prstGeom>
          <a:noFill/>
        </p:spPr>
        <p:txBody>
          <a:bodyPr wrap="none" rtlCol="0">
            <a:spAutoFit/>
          </a:bodyPr>
          <a:lstStyle/>
          <a:p>
            <a:r>
              <a:rPr lang="en-US" sz="800" dirty="0" smtClean="0"/>
              <a:t>http://www.britishbattles.com/battle-yorktown.htm</a:t>
            </a:r>
            <a:endParaRPr lang="en-US" sz="800" dirty="0"/>
          </a:p>
        </p:txBody>
      </p:sp>
    </p:spTree>
    <p:extLst>
      <p:ext uri="{BB962C8B-B14F-4D97-AF65-F5344CB8AC3E}">
        <p14:creationId xmlns="" xmlns:p14="http://schemas.microsoft.com/office/powerpoint/2010/main" val="3155714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Paris ends the war</a:t>
            </a:r>
            <a:endParaRPr lang="en-US" dirty="0"/>
          </a:p>
        </p:txBody>
      </p:sp>
      <p:sp>
        <p:nvSpPr>
          <p:cNvPr id="3" name="Content Placeholder 2"/>
          <p:cNvSpPr>
            <a:spLocks noGrp="1"/>
          </p:cNvSpPr>
          <p:nvPr>
            <p:ph idx="1"/>
          </p:nvPr>
        </p:nvSpPr>
        <p:spPr>
          <a:xfrm>
            <a:off x="228600" y="1295400"/>
            <a:ext cx="8686800" cy="4525963"/>
          </a:xfrm>
        </p:spPr>
        <p:txBody>
          <a:bodyPr>
            <a:normAutofit/>
          </a:bodyPr>
          <a:lstStyle/>
          <a:p>
            <a:r>
              <a:rPr lang="en-US" sz="2400" dirty="0" smtClean="0"/>
              <a:t>13 Colonies granted independence, and British surrendered “Indian territory” between the Appalachians and Mississippi River. </a:t>
            </a:r>
            <a:endParaRPr lang="en-US" sz="2400" dirty="0" smtClean="0"/>
          </a:p>
          <a:p>
            <a:r>
              <a:rPr lang="en-US" sz="2400" dirty="0" smtClean="0"/>
              <a:t>Michigan </a:t>
            </a:r>
            <a:r>
              <a:rPr lang="en-US" sz="2400" dirty="0" smtClean="0"/>
              <a:t>becomes part of the new United States, but British refuse to surrender both forts in Detroit (</a:t>
            </a:r>
            <a:r>
              <a:rPr lang="en-US" sz="2400" dirty="0" err="1" smtClean="0"/>
              <a:t>Lernoult</a:t>
            </a:r>
            <a:r>
              <a:rPr lang="en-US" sz="2400" dirty="0" smtClean="0"/>
              <a:t> and Detroit), and in Mackinac. </a:t>
            </a:r>
            <a:endParaRPr lang="en-US" sz="2400" dirty="0" smtClean="0"/>
          </a:p>
          <a:p>
            <a:r>
              <a:rPr lang="en-US" sz="2400" dirty="0" smtClean="0"/>
              <a:t>Continuing British presence led to War of 1812, the “Second War of Independence.”</a:t>
            </a:r>
            <a:endParaRPr lang="en-US" sz="2400" dirty="0"/>
          </a:p>
        </p:txBody>
      </p:sp>
      <p:pic>
        <p:nvPicPr>
          <p:cNvPr id="4" name="Picture 3" descr="treaty-of-paris-300x192.jpg"/>
          <p:cNvPicPr>
            <a:picLocks noChangeAspect="1"/>
          </p:cNvPicPr>
          <p:nvPr/>
        </p:nvPicPr>
        <p:blipFill>
          <a:blip r:embed="rId2" cstate="print"/>
          <a:stretch>
            <a:fillRect/>
          </a:stretch>
        </p:blipFill>
        <p:spPr>
          <a:xfrm>
            <a:off x="838200" y="4495800"/>
            <a:ext cx="3352800" cy="2145792"/>
          </a:xfrm>
          <a:prstGeom prst="rect">
            <a:avLst/>
          </a:prstGeom>
        </p:spPr>
      </p:pic>
      <p:sp>
        <p:nvSpPr>
          <p:cNvPr id="5" name="TextBox 4"/>
          <p:cNvSpPr txBox="1"/>
          <p:nvPr/>
        </p:nvSpPr>
        <p:spPr>
          <a:xfrm>
            <a:off x="4267200" y="6400800"/>
            <a:ext cx="2353529" cy="215444"/>
          </a:xfrm>
          <a:prstGeom prst="rect">
            <a:avLst/>
          </a:prstGeom>
          <a:noFill/>
        </p:spPr>
        <p:txBody>
          <a:bodyPr wrap="none" rtlCol="0">
            <a:spAutoFit/>
          </a:bodyPr>
          <a:lstStyle/>
          <a:p>
            <a:r>
              <a:rPr lang="en-US" sz="800" dirty="0" smtClean="0"/>
              <a:t>http://galacticconnection.com/treaty-paris-1783/</a:t>
            </a:r>
            <a:endParaRPr lang="en-US" sz="800" dirty="0"/>
          </a:p>
        </p:txBody>
      </p:sp>
      <p:sp>
        <p:nvSpPr>
          <p:cNvPr id="6" name="TextBox 5"/>
          <p:cNvSpPr txBox="1"/>
          <p:nvPr/>
        </p:nvSpPr>
        <p:spPr>
          <a:xfrm>
            <a:off x="4267200" y="4495800"/>
            <a:ext cx="4191000" cy="1631216"/>
          </a:xfrm>
          <a:prstGeom prst="rect">
            <a:avLst/>
          </a:prstGeom>
          <a:noFill/>
        </p:spPr>
        <p:txBody>
          <a:bodyPr wrap="square" rtlCol="0">
            <a:spAutoFit/>
          </a:bodyPr>
          <a:lstStyle/>
          <a:p>
            <a:r>
              <a:rPr lang="en-US" sz="2000" dirty="0" smtClean="0">
                <a:solidFill>
                  <a:srgbClr val="C00000"/>
                </a:solidFill>
              </a:rPr>
              <a:t>The Treaty of Paris was signed by Americans John Adams, Benjamin Franklin, and John Jay.  They promised that no Loyalists would be punished.</a:t>
            </a:r>
            <a:endParaRPr lang="en-US" sz="20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rder.jpg"/>
          <p:cNvPicPr>
            <a:picLocks noChangeAspect="1"/>
          </p:cNvPicPr>
          <p:nvPr/>
        </p:nvPicPr>
        <p:blipFill>
          <a:blip r:embed="rId2" cstate="print"/>
          <a:stretch>
            <a:fillRect/>
          </a:stretch>
        </p:blipFill>
        <p:spPr>
          <a:xfrm>
            <a:off x="4648201" y="1447800"/>
            <a:ext cx="4328002" cy="3200400"/>
          </a:xfrm>
          <a:prstGeom prst="rect">
            <a:avLst/>
          </a:prstGeom>
        </p:spPr>
      </p:pic>
      <p:sp>
        <p:nvSpPr>
          <p:cNvPr id="88066" name="Title 1"/>
          <p:cNvSpPr>
            <a:spLocks noGrp="1"/>
          </p:cNvSpPr>
          <p:nvPr>
            <p:ph type="title"/>
          </p:nvPr>
        </p:nvSpPr>
        <p:spPr/>
        <p:txBody>
          <a:bodyPr/>
          <a:lstStyle/>
          <a:p>
            <a:pPr eaLnBrk="1" hangingPunct="1"/>
            <a:r>
              <a:rPr lang="en-US" smtClean="0"/>
              <a:t>The Canadian Border</a:t>
            </a:r>
          </a:p>
        </p:txBody>
      </p:sp>
      <p:sp>
        <p:nvSpPr>
          <p:cNvPr id="88067" name="Content Placeholder 2"/>
          <p:cNvSpPr>
            <a:spLocks noGrp="1"/>
          </p:cNvSpPr>
          <p:nvPr>
            <p:ph idx="1"/>
          </p:nvPr>
        </p:nvSpPr>
        <p:spPr>
          <a:xfrm>
            <a:off x="152400" y="1600200"/>
            <a:ext cx="5181600" cy="4525963"/>
          </a:xfrm>
        </p:spPr>
        <p:txBody>
          <a:bodyPr>
            <a:normAutofit fontScale="77500" lnSpcReduction="20000"/>
          </a:bodyPr>
          <a:lstStyle/>
          <a:p>
            <a:pPr eaLnBrk="1" hangingPunct="1"/>
            <a:r>
              <a:rPr lang="en-US" dirty="0" smtClean="0"/>
              <a:t>After the war, Americans gave the British the choice of making U.S.-Canada border along 45</a:t>
            </a:r>
            <a:r>
              <a:rPr lang="en-US" baseline="30000" dirty="0" smtClean="0"/>
              <a:t>th</a:t>
            </a:r>
            <a:r>
              <a:rPr lang="en-US" dirty="0" smtClean="0"/>
              <a:t> parallel from the St. Lawrence River to the Mississippi River or the middle of the lakes: Superior, Huron, Erie, and Ontario.  </a:t>
            </a:r>
          </a:p>
          <a:p>
            <a:pPr eaLnBrk="1" hangingPunct="1"/>
            <a:r>
              <a:rPr lang="en-US" dirty="0" smtClean="0"/>
              <a:t>Not surveyed for another 40 years, so border disputes remained</a:t>
            </a:r>
            <a:r>
              <a:rPr lang="en-US" dirty="0" smtClean="0"/>
              <a:t>. The western border betwee</a:t>
            </a:r>
            <a:r>
              <a:rPr lang="en-US" dirty="0" smtClean="0"/>
              <a:t>n the U.S. and Canada</a:t>
            </a:r>
            <a:r>
              <a:rPr lang="en-US" dirty="0" smtClean="0"/>
              <a:t> (Oregon Territory) wasn’t resolved until 1846.</a:t>
            </a:r>
            <a:endParaRPr lang="en-US" dirty="0" smtClean="0"/>
          </a:p>
        </p:txBody>
      </p:sp>
      <p:sp>
        <p:nvSpPr>
          <p:cNvPr id="6" name="TextBox 5"/>
          <p:cNvSpPr txBox="1"/>
          <p:nvPr/>
        </p:nvSpPr>
        <p:spPr>
          <a:xfrm>
            <a:off x="4895721" y="4648200"/>
            <a:ext cx="4248279" cy="215444"/>
          </a:xfrm>
          <a:prstGeom prst="rect">
            <a:avLst/>
          </a:prstGeom>
          <a:noFill/>
        </p:spPr>
        <p:txBody>
          <a:bodyPr wrap="none" rtlCol="0">
            <a:spAutoFit/>
          </a:bodyPr>
          <a:lstStyle/>
          <a:p>
            <a:r>
              <a:rPr lang="en-US" sz="800" dirty="0" smtClean="0"/>
              <a:t>http://www.webanswers.com/science/geography/which-four-lakes-border-canada-d33952</a:t>
            </a:r>
            <a:endParaRPr lang="en-US" sz="800" dirty="0"/>
          </a:p>
        </p:txBody>
      </p:sp>
    </p:spTree>
    <p:extLst>
      <p:ext uri="{BB962C8B-B14F-4D97-AF65-F5344CB8AC3E}">
        <p14:creationId xmlns="" xmlns:p14="http://schemas.microsoft.com/office/powerpoint/2010/main" val="1855253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smtClean="0"/>
              <a:t>The British remain in Michigan</a:t>
            </a:r>
          </a:p>
        </p:txBody>
      </p:sp>
      <p:sp>
        <p:nvSpPr>
          <p:cNvPr id="89091" name="Content Placeholder 2"/>
          <p:cNvSpPr>
            <a:spLocks noGrp="1"/>
          </p:cNvSpPr>
          <p:nvPr>
            <p:ph idx="1"/>
          </p:nvPr>
        </p:nvSpPr>
        <p:spPr>
          <a:xfrm>
            <a:off x="457200" y="1295400"/>
            <a:ext cx="8229600" cy="4525963"/>
          </a:xfrm>
        </p:spPr>
        <p:txBody>
          <a:bodyPr>
            <a:normAutofit lnSpcReduction="10000"/>
          </a:bodyPr>
          <a:lstStyle/>
          <a:p>
            <a:pPr eaLnBrk="1" hangingPunct="1"/>
            <a:r>
              <a:rPr lang="en-US" sz="2600" smtClean="0"/>
              <a:t>British troops defied the 1783 Treaty of Paris ending the war by keeping troops in Detroit and Mackinac.</a:t>
            </a:r>
          </a:p>
          <a:p>
            <a:pPr eaLnBrk="1" hangingPunct="1"/>
            <a:r>
              <a:rPr lang="en-US" sz="2600" smtClean="0"/>
              <a:t>British loyalists moved to southern Ontario.  </a:t>
            </a:r>
          </a:p>
          <a:p>
            <a:pPr eaLnBrk="1" hangingPunct="1"/>
            <a:r>
              <a:rPr lang="en-US" sz="2600" smtClean="0"/>
              <a:t>Michigan again administered by British law as a province of Quebec under the Quebec Act.  Introduced trial by jury, a system of courts and English civil law replaced French law.</a:t>
            </a:r>
          </a:p>
          <a:p>
            <a:pPr eaLnBrk="1" hangingPunct="1"/>
            <a:r>
              <a:rPr lang="en-US" sz="2600" smtClean="0"/>
              <a:t>In 1791, divided into Upper Canada (Michigan) and Lower Canada (St. Lawrence area)</a:t>
            </a:r>
          </a:p>
          <a:p>
            <a:pPr eaLnBrk="1" hangingPunct="1"/>
            <a:r>
              <a:rPr lang="en-US" sz="2600" smtClean="0"/>
              <a:t>Life continued as before in Detroit but fur trade was declining, but not in Mackinac area</a:t>
            </a:r>
          </a:p>
          <a:p>
            <a:pPr eaLnBrk="1" hangingPunct="1"/>
            <a:endParaRPr lang="en-US" sz="3000" smtClean="0"/>
          </a:p>
          <a:p>
            <a:pPr eaLnBrk="1" hangingPunct="1"/>
            <a:endParaRPr lang="en-US" smtClean="0"/>
          </a:p>
        </p:txBody>
      </p:sp>
    </p:spTree>
    <p:extLst>
      <p:ext uri="{BB962C8B-B14F-4D97-AF65-F5344CB8AC3E}">
        <p14:creationId xmlns="" xmlns:p14="http://schemas.microsoft.com/office/powerpoint/2010/main" val="657763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Statecessions.png"/>
          <p:cNvPicPr>
            <a:picLocks noChangeAspect="1"/>
          </p:cNvPicPr>
          <p:nvPr/>
        </p:nvPicPr>
        <p:blipFill>
          <a:blip r:embed="rId2" cstate="print"/>
          <a:stretch>
            <a:fillRect/>
          </a:stretch>
        </p:blipFill>
        <p:spPr>
          <a:xfrm>
            <a:off x="4949692" y="1676400"/>
            <a:ext cx="4035547" cy="4218661"/>
          </a:xfrm>
          <a:prstGeom prst="rect">
            <a:avLst/>
          </a:prstGeom>
        </p:spPr>
      </p:pic>
      <p:sp>
        <p:nvSpPr>
          <p:cNvPr id="2" name="Title 1"/>
          <p:cNvSpPr>
            <a:spLocks noGrp="1"/>
          </p:cNvSpPr>
          <p:nvPr>
            <p:ph type="title"/>
          </p:nvPr>
        </p:nvSpPr>
        <p:spPr/>
        <p:txBody>
          <a:bodyPr/>
          <a:lstStyle/>
          <a:p>
            <a:r>
              <a:rPr lang="en-US" dirty="0" smtClean="0"/>
              <a:t>The Articles of Confederation, 1777</a:t>
            </a:r>
            <a:endParaRPr lang="en-US" dirty="0"/>
          </a:p>
        </p:txBody>
      </p:sp>
      <p:sp>
        <p:nvSpPr>
          <p:cNvPr id="3" name="Content Placeholder 2"/>
          <p:cNvSpPr>
            <a:spLocks noGrp="1"/>
          </p:cNvSpPr>
          <p:nvPr>
            <p:ph idx="1"/>
          </p:nvPr>
        </p:nvSpPr>
        <p:spPr>
          <a:xfrm>
            <a:off x="152400" y="1600200"/>
            <a:ext cx="4876800" cy="4525963"/>
          </a:xfrm>
        </p:spPr>
        <p:txBody>
          <a:bodyPr>
            <a:normAutofit fontScale="92500" lnSpcReduction="10000"/>
          </a:bodyPr>
          <a:lstStyle/>
          <a:p>
            <a:r>
              <a:rPr lang="en-US" dirty="0" smtClean="0"/>
              <a:t>Try to create a federation of states</a:t>
            </a:r>
          </a:p>
          <a:p>
            <a:r>
              <a:rPr lang="en-US" dirty="0" smtClean="0"/>
              <a:t>All lands in west, including Michigan, would be ceded to the federal government, and become part of the federal union</a:t>
            </a:r>
          </a:p>
          <a:p>
            <a:r>
              <a:rPr lang="en-US" dirty="0" smtClean="0"/>
              <a:t>By 1784, all western states had ceded their land </a:t>
            </a:r>
          </a:p>
        </p:txBody>
      </p:sp>
      <p:sp>
        <p:nvSpPr>
          <p:cNvPr id="10" name="TextBox 9"/>
          <p:cNvSpPr txBox="1"/>
          <p:nvPr/>
        </p:nvSpPr>
        <p:spPr>
          <a:xfrm>
            <a:off x="5486400" y="5943600"/>
            <a:ext cx="3074881" cy="215444"/>
          </a:xfrm>
          <a:prstGeom prst="rect">
            <a:avLst/>
          </a:prstGeom>
          <a:noFill/>
        </p:spPr>
        <p:txBody>
          <a:bodyPr wrap="none" rtlCol="0">
            <a:spAutoFit/>
          </a:bodyPr>
          <a:lstStyle/>
          <a:p>
            <a:r>
              <a:rPr lang="en-US" sz="800" dirty="0" smtClean="0"/>
              <a:t>http://users.humboldt.edu/ogayle/hist110/unit2/constitution.html</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Land Ordinance of 1785</a:t>
            </a:r>
            <a:endParaRPr lang="en-US" dirty="0"/>
          </a:p>
        </p:txBody>
      </p:sp>
      <p:sp>
        <p:nvSpPr>
          <p:cNvPr id="3" name="Content Placeholder 2"/>
          <p:cNvSpPr>
            <a:spLocks noGrp="1"/>
          </p:cNvSpPr>
          <p:nvPr>
            <p:ph idx="1"/>
          </p:nvPr>
        </p:nvSpPr>
        <p:spPr>
          <a:xfrm>
            <a:off x="228600" y="1295400"/>
            <a:ext cx="8458200" cy="4830763"/>
          </a:xfrm>
        </p:spPr>
        <p:txBody>
          <a:bodyPr>
            <a:normAutofit fontScale="70000" lnSpcReduction="20000"/>
          </a:bodyPr>
          <a:lstStyle/>
          <a:p>
            <a:r>
              <a:rPr lang="en-US" dirty="0" smtClean="0"/>
              <a:t>Survey land, and divide into townships of six square miles with 36 sections in each township (section = one square mile = 640 acres)</a:t>
            </a:r>
          </a:p>
          <a:p>
            <a:r>
              <a:rPr lang="en-US" dirty="0" smtClean="0"/>
              <a:t>Base line = east-west line where survey starts (Eight Mile Road is also called Base Line Road)</a:t>
            </a:r>
          </a:p>
          <a:p>
            <a:r>
              <a:rPr lang="en-US" dirty="0" smtClean="0"/>
              <a:t>Min. buy was 640 acres @ $1 per acre (sq. mi. cost $15,000 in today’s dollars)</a:t>
            </a:r>
          </a:p>
          <a:p>
            <a:r>
              <a:rPr lang="en-US" b="1" dirty="0" smtClean="0"/>
              <a:t>Section 16 reserved for schools, and land sold would be used to build and maintain public schools.  Michigan was first state to put proceeds into a state fund.</a:t>
            </a:r>
          </a:p>
          <a:p>
            <a:r>
              <a:rPr lang="en-US" dirty="0" smtClean="0"/>
              <a:t>Price changed to $1.25/acre in 1820 ($24.50/acre today), so most Michigan settlers paid this amount to the Government </a:t>
            </a:r>
          </a:p>
          <a:p>
            <a:r>
              <a:rPr lang="en-US" dirty="0" smtClean="0"/>
              <a:t>Squatters hoped to buy land when it went on the market </a:t>
            </a:r>
          </a:p>
          <a:p>
            <a:r>
              <a:rPr lang="en-US" dirty="0" smtClean="0"/>
              <a:t>Stayed in effect until 1862 Homestead Act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Owner\Desktop\images.jpg"/>
          <p:cNvPicPr>
            <a:picLocks noChangeAspect="1" noChangeArrowheads="1"/>
          </p:cNvPicPr>
          <p:nvPr/>
        </p:nvPicPr>
        <p:blipFill>
          <a:blip r:embed="rId2" cstate="print"/>
          <a:srcRect/>
          <a:stretch>
            <a:fillRect/>
          </a:stretch>
        </p:blipFill>
        <p:spPr bwMode="auto">
          <a:xfrm>
            <a:off x="6629400" y="2743200"/>
            <a:ext cx="2224269" cy="2474890"/>
          </a:xfrm>
          <a:prstGeom prst="rect">
            <a:avLst/>
          </a:prstGeom>
          <a:noFill/>
        </p:spPr>
      </p:pic>
      <p:sp>
        <p:nvSpPr>
          <p:cNvPr id="2" name="Title 1"/>
          <p:cNvSpPr>
            <a:spLocks noGrp="1"/>
          </p:cNvSpPr>
          <p:nvPr>
            <p:ph type="title"/>
          </p:nvPr>
        </p:nvSpPr>
        <p:spPr>
          <a:xfrm>
            <a:off x="762000" y="533400"/>
            <a:ext cx="8153400" cy="1219200"/>
          </a:xfrm>
        </p:spPr>
        <p:txBody>
          <a:bodyPr>
            <a:noAutofit/>
          </a:bodyPr>
          <a:lstStyle/>
          <a:p>
            <a:r>
              <a:rPr lang="en-US" sz="3000" dirty="0" smtClean="0"/>
              <a:t>Land Ordinance of 1787 </a:t>
            </a:r>
            <a:r>
              <a:rPr lang="en-US" sz="3000" dirty="0" smtClean="0"/>
              <a:t/>
            </a:r>
            <a:br>
              <a:rPr lang="en-US" sz="3000" dirty="0" smtClean="0"/>
            </a:br>
            <a:r>
              <a:rPr lang="en-US" sz="3000" dirty="0" smtClean="0"/>
              <a:t>(</a:t>
            </a:r>
            <a:r>
              <a:rPr lang="en-US" sz="3000" dirty="0" err="1" smtClean="0"/>
              <a:t>aKA</a:t>
            </a:r>
            <a:r>
              <a:rPr lang="en-US" sz="3000" dirty="0" smtClean="0"/>
              <a:t> </a:t>
            </a:r>
            <a:r>
              <a:rPr lang="en-US" sz="3000" dirty="0" smtClean="0"/>
              <a:t>the </a:t>
            </a:r>
            <a:r>
              <a:rPr lang="en-US" sz="3000" b="1" dirty="0" smtClean="0"/>
              <a:t>Northwest Ordinance of 1787</a:t>
            </a:r>
            <a:r>
              <a:rPr lang="en-US" sz="3000" dirty="0" smtClean="0"/>
              <a:t>)</a:t>
            </a:r>
            <a:endParaRPr lang="en-US" sz="3000" dirty="0"/>
          </a:p>
        </p:txBody>
      </p:sp>
      <p:sp>
        <p:nvSpPr>
          <p:cNvPr id="3" name="Content Placeholder 2"/>
          <p:cNvSpPr>
            <a:spLocks noGrp="1"/>
          </p:cNvSpPr>
          <p:nvPr>
            <p:ph idx="1"/>
          </p:nvPr>
        </p:nvSpPr>
        <p:spPr>
          <a:xfrm>
            <a:off x="228600" y="1828800"/>
            <a:ext cx="8305800" cy="3200399"/>
          </a:xfrm>
        </p:spPr>
        <p:txBody>
          <a:bodyPr>
            <a:normAutofit/>
          </a:bodyPr>
          <a:lstStyle/>
          <a:p>
            <a:pPr>
              <a:buNone/>
            </a:pPr>
            <a:r>
              <a:rPr lang="en-US" dirty="0" smtClean="0"/>
              <a:t>-  </a:t>
            </a:r>
            <a:r>
              <a:rPr lang="en-US" sz="2200" dirty="0" smtClean="0"/>
              <a:t>Created the “Northwest Territory” from the Old Northwest (created boundaries for  states). </a:t>
            </a:r>
          </a:p>
          <a:p>
            <a:pPr>
              <a:buFontTx/>
              <a:buChar char="-"/>
            </a:pPr>
            <a:r>
              <a:rPr lang="en-US" sz="2200" dirty="0" smtClean="0"/>
              <a:t>Established stages that territories must go through to become </a:t>
            </a:r>
            <a:r>
              <a:rPr lang="en-US" sz="2200" dirty="0" smtClean="0"/>
              <a:t>states</a:t>
            </a:r>
          </a:p>
          <a:p>
            <a:pPr>
              <a:buFontTx/>
              <a:buChar char="-"/>
            </a:pPr>
            <a:r>
              <a:rPr lang="en-US" sz="2200" dirty="0" smtClean="0"/>
              <a:t>Statement </a:t>
            </a:r>
            <a:r>
              <a:rPr lang="en-US" sz="2200" dirty="0" smtClean="0"/>
              <a:t>of rights for settlers</a:t>
            </a:r>
          </a:p>
          <a:p>
            <a:pPr>
              <a:buFontTx/>
              <a:buChar char="-"/>
            </a:pPr>
            <a:r>
              <a:rPr lang="en-US" sz="2200" dirty="0" smtClean="0"/>
              <a:t>Congress bans slavery in NW Territory, a precedent used by abolitionists who urged Congress, not states to outlaw slavery prior to the Civil War.</a:t>
            </a:r>
          </a:p>
          <a:p>
            <a:pPr>
              <a:buFontTx/>
              <a:buChar char="-"/>
            </a:pPr>
            <a:endParaRPr lang="en-US" sz="2800" dirty="0"/>
          </a:p>
        </p:txBody>
      </p:sp>
      <p:sp>
        <p:nvSpPr>
          <p:cNvPr id="6" name="TextBox 5"/>
          <p:cNvSpPr txBox="1"/>
          <p:nvPr/>
        </p:nvSpPr>
        <p:spPr>
          <a:xfrm>
            <a:off x="2286000" y="5257800"/>
            <a:ext cx="6858000" cy="1261884"/>
          </a:xfrm>
          <a:prstGeom prst="rect">
            <a:avLst/>
          </a:prstGeom>
          <a:noFill/>
        </p:spPr>
        <p:txBody>
          <a:bodyPr wrap="square" rtlCol="0">
            <a:spAutoFit/>
          </a:bodyPr>
          <a:lstStyle/>
          <a:p>
            <a:r>
              <a:rPr lang="en-US" sz="1900" dirty="0" smtClean="0"/>
              <a:t>Thomas Jefferson, Minister to France, wanted 10 new states, and he suggested names including </a:t>
            </a:r>
            <a:r>
              <a:rPr lang="en-US" sz="1900" i="1" dirty="0" err="1" smtClean="0"/>
              <a:t>Chersonesus</a:t>
            </a:r>
            <a:r>
              <a:rPr lang="en-US" sz="1900" dirty="0" smtClean="0"/>
              <a:t>, </a:t>
            </a:r>
            <a:r>
              <a:rPr lang="en-US" sz="1900" i="1" dirty="0" smtClean="0"/>
              <a:t>Sylvania</a:t>
            </a:r>
            <a:r>
              <a:rPr lang="en-US" sz="1900" dirty="0" smtClean="0"/>
              <a:t>, </a:t>
            </a:r>
            <a:r>
              <a:rPr lang="en-US" sz="1900" i="1" dirty="0" err="1" smtClean="0"/>
              <a:t>Assenisipia</a:t>
            </a:r>
            <a:r>
              <a:rPr lang="en-US" sz="1900" dirty="0" smtClean="0"/>
              <a:t>, </a:t>
            </a:r>
            <a:r>
              <a:rPr lang="en-US" sz="1900" i="1" dirty="0" err="1" smtClean="0"/>
              <a:t>Metropotamia</a:t>
            </a:r>
            <a:r>
              <a:rPr lang="en-US" sz="1900" dirty="0" smtClean="0"/>
              <a:t>, </a:t>
            </a:r>
            <a:r>
              <a:rPr lang="en-US" sz="1900" i="1" dirty="0" err="1" smtClean="0"/>
              <a:t>Polypotamia</a:t>
            </a:r>
            <a:r>
              <a:rPr lang="en-US" sz="1900" dirty="0" smtClean="0"/>
              <a:t>, </a:t>
            </a:r>
            <a:r>
              <a:rPr lang="en-US" sz="1900" i="1" dirty="0" err="1" smtClean="0"/>
              <a:t>Pelisipia</a:t>
            </a:r>
            <a:r>
              <a:rPr lang="en-US" sz="1900" dirty="0" smtClean="0"/>
              <a:t>, </a:t>
            </a:r>
            <a:r>
              <a:rPr lang="en-US" sz="1900" i="1" dirty="0" smtClean="0"/>
              <a:t>Saratoga</a:t>
            </a:r>
            <a:r>
              <a:rPr lang="en-US" sz="1900" dirty="0" smtClean="0"/>
              <a:t>, </a:t>
            </a:r>
            <a:r>
              <a:rPr lang="en-US" sz="1900" i="1" dirty="0" smtClean="0"/>
              <a:t>Washington</a:t>
            </a:r>
            <a:r>
              <a:rPr lang="en-US" sz="1900" dirty="0" smtClean="0"/>
              <a:t>, </a:t>
            </a:r>
            <a:r>
              <a:rPr lang="en-US" sz="1900" i="1" dirty="0" err="1" smtClean="0"/>
              <a:t>Michigania</a:t>
            </a:r>
            <a:r>
              <a:rPr lang="en-US" sz="1900" dirty="0" smtClean="0"/>
              <a:t> and </a:t>
            </a:r>
            <a:r>
              <a:rPr lang="en-US" sz="1900" i="1" dirty="0" err="1" smtClean="0"/>
              <a:t>Illinoia</a:t>
            </a:r>
            <a:r>
              <a:rPr lang="en-US" sz="1900" dirty="0" smtClean="0"/>
              <a:t>.</a:t>
            </a:r>
          </a:p>
        </p:txBody>
      </p:sp>
      <p:pic>
        <p:nvPicPr>
          <p:cNvPr id="7" name="Picture 6" descr="Thomas Jefferson.jpg"/>
          <p:cNvPicPr>
            <a:picLocks noChangeAspect="1"/>
          </p:cNvPicPr>
          <p:nvPr/>
        </p:nvPicPr>
        <p:blipFill>
          <a:blip r:embed="rId3" cstate="print"/>
          <a:stretch>
            <a:fillRect/>
          </a:stretch>
        </p:blipFill>
        <p:spPr>
          <a:xfrm>
            <a:off x="381000" y="5029200"/>
            <a:ext cx="1621727" cy="1600200"/>
          </a:xfrm>
          <a:prstGeom prst="rect">
            <a:avLst/>
          </a:prstGeom>
        </p:spPr>
      </p:pic>
      <p:sp>
        <p:nvSpPr>
          <p:cNvPr id="8" name="TextBox 7"/>
          <p:cNvSpPr txBox="1"/>
          <p:nvPr/>
        </p:nvSpPr>
        <p:spPr>
          <a:xfrm>
            <a:off x="304800" y="6642556"/>
            <a:ext cx="3191899" cy="215444"/>
          </a:xfrm>
          <a:prstGeom prst="rect">
            <a:avLst/>
          </a:prstGeom>
          <a:noFill/>
        </p:spPr>
        <p:txBody>
          <a:bodyPr wrap="none" rtlCol="0">
            <a:spAutoFit/>
          </a:bodyPr>
          <a:lstStyle/>
          <a:p>
            <a:r>
              <a:rPr lang="en-US" sz="800" dirty="0" smtClean="0"/>
              <a:t>http://theworldbyroad.com/2012/06/traveling-makes-you-unhappy/</a:t>
            </a:r>
            <a:endParaRPr lang="en-US" sz="800" dirty="0"/>
          </a:p>
        </p:txBody>
      </p:sp>
      <p:sp>
        <p:nvSpPr>
          <p:cNvPr id="9" name="TextBox 8"/>
          <p:cNvSpPr txBox="1"/>
          <p:nvPr/>
        </p:nvSpPr>
        <p:spPr>
          <a:xfrm>
            <a:off x="5638800" y="4953000"/>
            <a:ext cx="3147015" cy="215444"/>
          </a:xfrm>
          <a:prstGeom prst="rect">
            <a:avLst/>
          </a:prstGeom>
          <a:noFill/>
        </p:spPr>
        <p:txBody>
          <a:bodyPr wrap="none" rtlCol="0">
            <a:spAutoFit/>
          </a:bodyPr>
          <a:lstStyle/>
          <a:p>
            <a:r>
              <a:rPr lang="en-US" sz="800" dirty="0" smtClean="0"/>
              <a:t>http://www.ohiohistorycentral.org/w/Northwest_Territory?rec=772</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Northwest </a:t>
            </a:r>
            <a:r>
              <a:rPr lang="en-US" dirty="0" smtClean="0"/>
              <a:t>ordinance of 1787</a:t>
            </a:r>
            <a:endParaRPr lang="en-US" dirty="0"/>
          </a:p>
        </p:txBody>
      </p:sp>
      <p:sp>
        <p:nvSpPr>
          <p:cNvPr id="3" name="Content Placeholder 2"/>
          <p:cNvSpPr>
            <a:spLocks noGrp="1"/>
          </p:cNvSpPr>
          <p:nvPr>
            <p:ph idx="1"/>
          </p:nvPr>
        </p:nvSpPr>
        <p:spPr>
          <a:xfrm>
            <a:off x="609600" y="1371600"/>
            <a:ext cx="8305800" cy="2514600"/>
          </a:xfrm>
        </p:spPr>
        <p:txBody>
          <a:bodyPr>
            <a:noAutofit/>
          </a:bodyPr>
          <a:lstStyle/>
          <a:p>
            <a:r>
              <a:rPr lang="en-US" sz="2000" dirty="0" smtClean="0"/>
              <a:t>Northwest Territory had a governor (served also as commander in chief of the militia) appointed by Congress, and each “state” had a territorial official.  </a:t>
            </a:r>
          </a:p>
          <a:p>
            <a:r>
              <a:rPr lang="en-US" sz="2000" dirty="0" smtClean="0"/>
              <a:t>Northwest Territory </a:t>
            </a:r>
            <a:r>
              <a:rPr lang="en-US" sz="2000" b="1" dirty="0" smtClean="0"/>
              <a:t>needed</a:t>
            </a:r>
            <a:r>
              <a:rPr lang="en-US" sz="2000" dirty="0" smtClean="0"/>
              <a:t> 5,000 “free male inhabitants of full age”</a:t>
            </a:r>
            <a:r>
              <a:rPr lang="en-US" sz="2000" b="1" dirty="0" smtClean="0"/>
              <a:t> </a:t>
            </a:r>
            <a:r>
              <a:rPr lang="en-US" sz="2000" dirty="0" smtClean="0"/>
              <a:t>to get limited self-government.</a:t>
            </a:r>
          </a:p>
          <a:p>
            <a:r>
              <a:rPr lang="en-US" sz="2000" dirty="0" smtClean="0"/>
              <a:t>Voters (with &gt;50 acres) elected a house of representatives, and governed along with a legislative council (5 men selected by Congress)</a:t>
            </a:r>
          </a:p>
          <a:p>
            <a:r>
              <a:rPr lang="en-US" sz="2000" b="1" dirty="0" smtClean="0"/>
              <a:t>Need 60,000 free adults in NW Territory</a:t>
            </a:r>
            <a:r>
              <a:rPr lang="en-US" sz="2000" dirty="0" smtClean="0"/>
              <a:t> to form a government and create a constitution</a:t>
            </a:r>
          </a:p>
          <a:p>
            <a:r>
              <a:rPr lang="en-US" sz="2000" dirty="0" smtClean="0"/>
              <a:t>Slavery was prohibited, but not greatly enforced.  Some slaves in Michigan as late as 1830.  Michigan, like the other </a:t>
            </a:r>
            <a:r>
              <a:rPr lang="en-US" sz="2000" dirty="0" smtClean="0"/>
              <a:t>states, </a:t>
            </a:r>
            <a:r>
              <a:rPr lang="en-US" sz="2000" dirty="0" smtClean="0"/>
              <a:t>had the right to legalize slavery, but did not.</a:t>
            </a:r>
          </a:p>
          <a:p>
            <a:r>
              <a:rPr lang="en-US" sz="2000" b="1" dirty="0" smtClean="0"/>
              <a:t>Ordinance of 1787 established precedent that Congress could legislate on issue of slavery </a:t>
            </a:r>
            <a:endParaRPr lang="en-US"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dirty="0" smtClean="0">
                <a:ea typeface="ＭＳ Ｐゴシック" pitchFamily="34" charset="-128"/>
              </a:rPr>
              <a:t>Northwest ordinance promises;</a:t>
            </a:r>
            <a:endParaRPr lang="en-US" dirty="0" smtClean="0">
              <a:ea typeface="ＭＳ Ｐゴシック" pitchFamily="34" charset="-128"/>
            </a:endParaRPr>
          </a:p>
        </p:txBody>
      </p:sp>
      <p:sp>
        <p:nvSpPr>
          <p:cNvPr id="19459" name="Content Placeholder 2"/>
          <p:cNvSpPr>
            <a:spLocks noGrp="1"/>
          </p:cNvSpPr>
          <p:nvPr>
            <p:ph idx="1"/>
          </p:nvPr>
        </p:nvSpPr>
        <p:spPr>
          <a:xfrm>
            <a:off x="304800" y="1447800"/>
            <a:ext cx="8229600" cy="4525963"/>
          </a:xfrm>
        </p:spPr>
        <p:txBody>
          <a:bodyPr rtlCol="0">
            <a:normAutofit fontScale="85000" lnSpcReduction="20000"/>
          </a:bodyPr>
          <a:lstStyle/>
          <a:p>
            <a:pPr fontAlgn="auto">
              <a:spcAft>
                <a:spcPts val="0"/>
              </a:spcAft>
              <a:buFont typeface="Arial" pitchFamily="34" charset="0"/>
              <a:buChar char="•"/>
              <a:defRPr/>
            </a:pPr>
            <a:r>
              <a:rPr lang="en-US" dirty="0" smtClean="0">
                <a:ea typeface="ＭＳ Ｐゴシック" pitchFamily="34" charset="-128"/>
              </a:rPr>
              <a:t>“Religion, morality, and knowledge being necessary to good government and the happiness of mankind, </a:t>
            </a:r>
            <a:r>
              <a:rPr lang="en-US" b="1" dirty="0" smtClean="0">
                <a:ea typeface="ＭＳ Ｐゴシック" pitchFamily="34" charset="-128"/>
              </a:rPr>
              <a:t>schools and the means of education shall forever be encouraged</a:t>
            </a:r>
            <a:r>
              <a:rPr lang="en-US" dirty="0" smtClean="0">
                <a:ea typeface="ＭＳ Ｐゴシック" pitchFamily="34" charset="-128"/>
              </a:rPr>
              <a:t>.”  Some opposed this language due to separation of church and state.</a:t>
            </a:r>
          </a:p>
          <a:p>
            <a:pPr fontAlgn="auto">
              <a:spcAft>
                <a:spcPts val="0"/>
              </a:spcAft>
              <a:buFont typeface="Arial" pitchFamily="34" charset="0"/>
              <a:buChar char="•"/>
              <a:defRPr/>
            </a:pPr>
            <a:r>
              <a:rPr lang="en-US" dirty="0" smtClean="0">
                <a:ea typeface="ＭＳ Ｐゴシック" pitchFamily="34" charset="-128"/>
              </a:rPr>
              <a:t>“The utmost good faith shall always be observed towards the Indians; their lands and their property shall never be taken from them without their consent; and in their property, rights and liberty, they shall never be invaded or disturbed, unless in </a:t>
            </a:r>
            <a:r>
              <a:rPr lang="en-US" b="1" dirty="0" smtClean="0">
                <a:ea typeface="ＭＳ Ｐゴシック" pitchFamily="34" charset="-128"/>
              </a:rPr>
              <a:t>just and lawful wars </a:t>
            </a:r>
            <a:r>
              <a:rPr lang="en-US" dirty="0" smtClean="0">
                <a:ea typeface="ＭＳ Ｐゴシック" pitchFamily="34" charset="-128"/>
              </a:rPr>
              <a:t>authorized by Congress.”</a:t>
            </a:r>
          </a:p>
          <a:p>
            <a:pPr fontAlgn="auto">
              <a:spcAft>
                <a:spcPts val="0"/>
              </a:spcAft>
              <a:buNone/>
              <a:defRPr/>
            </a:pPr>
            <a:endParaRPr lang="en-US" dirty="0" smtClean="0">
              <a:ea typeface="ＭＳ Ｐゴシック" pitchFamily="34" charset="-128"/>
            </a:endParaRPr>
          </a:p>
        </p:txBody>
      </p:sp>
    </p:spTree>
    <p:extLst>
      <p:ext uri="{BB962C8B-B14F-4D97-AF65-F5344CB8AC3E}">
        <p14:creationId xmlns="" xmlns:p14="http://schemas.microsoft.com/office/powerpoint/2010/main" val="3810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63-Michilimackinac.jpg"/>
          <p:cNvPicPr>
            <a:picLocks noChangeAspect="1"/>
          </p:cNvPicPr>
          <p:nvPr/>
        </p:nvPicPr>
        <p:blipFill>
          <a:blip r:embed="rId3" cstate="print"/>
          <a:stretch>
            <a:fillRect/>
          </a:stretch>
        </p:blipFill>
        <p:spPr>
          <a:xfrm>
            <a:off x="533400" y="4386350"/>
            <a:ext cx="3276600" cy="2279639"/>
          </a:xfrm>
          <a:prstGeom prst="rect">
            <a:avLst/>
          </a:prstGeom>
        </p:spPr>
      </p:pic>
      <p:sp>
        <p:nvSpPr>
          <p:cNvPr id="72706" name="Title 1"/>
          <p:cNvSpPr>
            <a:spLocks noGrp="1"/>
          </p:cNvSpPr>
          <p:nvPr>
            <p:ph type="title"/>
          </p:nvPr>
        </p:nvSpPr>
        <p:spPr>
          <a:xfrm>
            <a:off x="152400" y="304800"/>
            <a:ext cx="9144000" cy="1143000"/>
          </a:xfrm>
        </p:spPr>
        <p:txBody>
          <a:bodyPr/>
          <a:lstStyle/>
          <a:p>
            <a:pPr eaLnBrk="1" hangingPunct="1"/>
            <a:r>
              <a:rPr lang="en-US" dirty="0" smtClean="0"/>
              <a:t>Pontiac’s Rebellion (Conspiracy) - 1763</a:t>
            </a:r>
          </a:p>
        </p:txBody>
      </p:sp>
      <p:sp>
        <p:nvSpPr>
          <p:cNvPr id="3" name="Content Placeholder 2"/>
          <p:cNvSpPr>
            <a:spLocks noGrp="1"/>
          </p:cNvSpPr>
          <p:nvPr>
            <p:ph idx="1"/>
          </p:nvPr>
        </p:nvSpPr>
        <p:spPr>
          <a:xfrm>
            <a:off x="228600" y="1447800"/>
            <a:ext cx="8229600" cy="37338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solidFill>
                  <a:schemeClr val="tx1"/>
                </a:solidFill>
                <a:ea typeface="ＭＳ Ｐゴシック" pitchFamily="34" charset="-128"/>
              </a:rPr>
              <a:t>Indians were angered by Amherst’s lack of generosity</a:t>
            </a:r>
          </a:p>
          <a:p>
            <a:pPr eaLnBrk="1" fontAlgn="auto" hangingPunct="1">
              <a:spcAft>
                <a:spcPts val="0"/>
              </a:spcAft>
              <a:buFont typeface="Arial" pitchFamily="34" charset="0"/>
              <a:buChar char="•"/>
              <a:defRPr/>
            </a:pPr>
            <a:r>
              <a:rPr lang="en-US" dirty="0" smtClean="0">
                <a:solidFill>
                  <a:schemeClr val="tx1"/>
                </a:solidFill>
                <a:ea typeface="ＭＳ Ｐゴシック" pitchFamily="34" charset="-128"/>
              </a:rPr>
              <a:t>Pontiac and 60 warriors try to take Fort Detroit (120 men) on May 7, 1763 by concealing weapons under blankets and pretending to want a meeting with Major Henry Gladwin. Gladwin found out plan, and prevented it.  </a:t>
            </a:r>
          </a:p>
          <a:p>
            <a:pPr eaLnBrk="1" fontAlgn="auto" hangingPunct="1">
              <a:spcAft>
                <a:spcPts val="0"/>
              </a:spcAft>
              <a:buFont typeface="Arial" pitchFamily="34" charset="0"/>
              <a:buChar char="•"/>
              <a:defRPr/>
            </a:pPr>
            <a:r>
              <a:rPr lang="en-US" dirty="0" smtClean="0">
                <a:solidFill>
                  <a:schemeClr val="tx1"/>
                </a:solidFill>
                <a:ea typeface="ＭＳ Ｐゴシック" pitchFamily="34" charset="-128"/>
              </a:rPr>
              <a:t>Indians start killing British outside of fort, but fail to take Fort Detroit, which was reinforced by British ships.</a:t>
            </a:r>
          </a:p>
          <a:p>
            <a:pPr>
              <a:buFont typeface="Arial" pitchFamily="34" charset="0"/>
              <a:buChar char="•"/>
              <a:defRPr/>
            </a:pPr>
            <a:r>
              <a:rPr lang="en-US" dirty="0" smtClean="0">
                <a:solidFill>
                  <a:schemeClr val="tx1"/>
                </a:solidFill>
                <a:ea typeface="ＭＳ Ｐゴシック" pitchFamily="34" charset="-128"/>
              </a:rPr>
              <a:t>May 25, 1763 – </a:t>
            </a:r>
            <a:r>
              <a:rPr lang="en-US" dirty="0" err="1" smtClean="0">
                <a:solidFill>
                  <a:schemeClr val="tx1"/>
                </a:solidFill>
                <a:ea typeface="ＭＳ Ｐゴシック" pitchFamily="34" charset="-128"/>
              </a:rPr>
              <a:t>Potawatomis</a:t>
            </a:r>
            <a:r>
              <a:rPr lang="en-US" dirty="0" smtClean="0">
                <a:solidFill>
                  <a:schemeClr val="tx1"/>
                </a:solidFill>
                <a:ea typeface="ＭＳ Ｐゴシック" pitchFamily="34" charset="-128"/>
              </a:rPr>
              <a:t> capture Fort St. Joseph in Niles, MI and killed 15 British soldiers</a:t>
            </a:r>
          </a:p>
          <a:p>
            <a:pPr eaLnBrk="1" fontAlgn="auto" hangingPunct="1">
              <a:spcAft>
                <a:spcPts val="0"/>
              </a:spcAft>
              <a:buFont typeface="Arial" pitchFamily="34" charset="0"/>
              <a:buChar char="•"/>
              <a:defRPr/>
            </a:pPr>
            <a:r>
              <a:rPr lang="en-US" dirty="0" smtClean="0">
                <a:solidFill>
                  <a:schemeClr val="tx1"/>
                </a:solidFill>
                <a:ea typeface="ＭＳ Ｐゴシック" pitchFamily="34" charset="-128"/>
              </a:rPr>
              <a:t>Indians and French captured 9 of 12 British forts, including </a:t>
            </a:r>
            <a:r>
              <a:rPr lang="en-US" dirty="0" err="1" smtClean="0">
                <a:solidFill>
                  <a:schemeClr val="tx1"/>
                </a:solidFill>
                <a:ea typeface="ＭＳ Ｐゴシック" pitchFamily="34" charset="-128"/>
              </a:rPr>
              <a:t>Michilimackinac</a:t>
            </a:r>
            <a:r>
              <a:rPr lang="en-US" dirty="0" smtClean="0">
                <a:solidFill>
                  <a:schemeClr val="tx1"/>
                </a:solidFill>
                <a:ea typeface="ＭＳ Ｐゴシック" pitchFamily="34" charset="-128"/>
              </a:rPr>
              <a:t>, but failed to capture Fort Detroit.</a:t>
            </a:r>
          </a:p>
        </p:txBody>
      </p:sp>
      <p:sp>
        <p:nvSpPr>
          <p:cNvPr id="5" name="TextBox 4"/>
          <p:cNvSpPr txBox="1"/>
          <p:nvPr/>
        </p:nvSpPr>
        <p:spPr>
          <a:xfrm>
            <a:off x="3810000" y="6400800"/>
            <a:ext cx="1664238" cy="215444"/>
          </a:xfrm>
          <a:prstGeom prst="rect">
            <a:avLst/>
          </a:prstGeom>
          <a:noFill/>
        </p:spPr>
        <p:txBody>
          <a:bodyPr wrap="none" rtlCol="0">
            <a:spAutoFit/>
          </a:bodyPr>
          <a:lstStyle/>
          <a:p>
            <a:r>
              <a:rPr lang="en-US" sz="800" dirty="0" smtClean="0"/>
              <a:t>http://www.michilimackinac.com/</a:t>
            </a:r>
            <a:endParaRPr lang="en-US" sz="800" dirty="0"/>
          </a:p>
        </p:txBody>
      </p:sp>
    </p:spTree>
    <p:extLst>
      <p:ext uri="{BB962C8B-B14F-4D97-AF65-F5344CB8AC3E}">
        <p14:creationId xmlns:p14="http://schemas.microsoft.com/office/powerpoint/2010/main" xmlns="" val="1878523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62000" y="381000"/>
            <a:ext cx="8229600" cy="1066800"/>
          </a:xfrm>
        </p:spPr>
        <p:txBody>
          <a:bodyPr/>
          <a:lstStyle/>
          <a:p>
            <a:pPr eaLnBrk="1" hangingPunct="1"/>
            <a:r>
              <a:rPr lang="en-US" dirty="0" smtClean="0">
                <a:ea typeface="ＭＳ Ｐゴシック" pitchFamily="34" charset="-128"/>
              </a:rPr>
              <a:t>Chief Pontiac, 1763</a:t>
            </a:r>
          </a:p>
        </p:txBody>
      </p:sp>
      <p:sp>
        <p:nvSpPr>
          <p:cNvPr id="17411" name="Content Placeholder 2"/>
          <p:cNvSpPr>
            <a:spLocks noGrp="1"/>
          </p:cNvSpPr>
          <p:nvPr>
            <p:ph idx="1"/>
          </p:nvPr>
        </p:nvSpPr>
        <p:spPr>
          <a:xfrm>
            <a:off x="228600" y="1676400"/>
            <a:ext cx="6172200" cy="4876800"/>
          </a:xfrm>
        </p:spPr>
        <p:txBody>
          <a:bodyPr rtlCol="0">
            <a:normAutofit fontScale="70000" lnSpcReduction="20000"/>
          </a:bodyPr>
          <a:lstStyle/>
          <a:p>
            <a:pPr eaLnBrk="1" fontAlgn="auto" hangingPunct="1">
              <a:spcAft>
                <a:spcPts val="0"/>
              </a:spcAft>
              <a:buFont typeface="Arial" pitchFamily="34" charset="0"/>
              <a:buNone/>
              <a:defRPr/>
            </a:pPr>
            <a:r>
              <a:rPr lang="en-US" sz="4100" dirty="0" smtClean="0">
                <a:ea typeface="ＭＳ Ｐゴシック" pitchFamily="34" charset="-128"/>
              </a:rPr>
              <a:t>“My children, you have forgotten the customs and traditions of your forefathers….You have bought guns, knives, kettles, and blankets from the white man until you can no longer do without them; and what is worse, you have drunk the poison firewater, which turns you into fools.  Fling all these things away; live as your wise forefathers did before you.”</a:t>
            </a:r>
          </a:p>
          <a:p>
            <a:pPr eaLnBrk="1" fontAlgn="auto" hangingPunct="1">
              <a:spcAft>
                <a:spcPts val="0"/>
              </a:spcAft>
              <a:buFont typeface="Arial" pitchFamily="34" charset="0"/>
              <a:buNone/>
              <a:defRPr/>
            </a:pPr>
            <a:endParaRPr lang="en-US" dirty="0" smtClean="0">
              <a:ea typeface="ＭＳ Ｐゴシック" pitchFamily="34" charset="-128"/>
            </a:endParaRPr>
          </a:p>
          <a:p>
            <a:pPr eaLnBrk="1" fontAlgn="auto" hangingPunct="1">
              <a:spcAft>
                <a:spcPts val="0"/>
              </a:spcAft>
              <a:buFont typeface="Arial" pitchFamily="34" charset="0"/>
              <a:buNone/>
              <a:defRPr/>
            </a:pPr>
            <a:r>
              <a:rPr lang="en-US" dirty="0" smtClean="0">
                <a:ea typeface="ＭＳ Ｐゴシック" pitchFamily="34" charset="-128"/>
              </a:rPr>
              <a:t>			</a:t>
            </a:r>
          </a:p>
          <a:p>
            <a:pPr eaLnBrk="1" fontAlgn="auto" hangingPunct="1">
              <a:spcAft>
                <a:spcPts val="0"/>
              </a:spcAft>
              <a:buFont typeface="Arial" pitchFamily="34" charset="0"/>
              <a:buChar char="•"/>
              <a:defRPr/>
            </a:pPr>
            <a:endParaRPr lang="en-US" dirty="0" smtClean="0">
              <a:ea typeface="ＭＳ Ｐゴシック" pitchFamily="34" charset="-128"/>
            </a:endParaRPr>
          </a:p>
          <a:p>
            <a:pPr eaLnBrk="1" fontAlgn="auto" hangingPunct="1">
              <a:spcAft>
                <a:spcPts val="0"/>
              </a:spcAft>
              <a:buFont typeface="Arial" pitchFamily="34" charset="0"/>
              <a:buNone/>
              <a:defRPr/>
            </a:pPr>
            <a:endParaRPr lang="en-US" dirty="0" smtClean="0">
              <a:ea typeface="ＭＳ Ｐゴシック" pitchFamily="34" charset="-128"/>
            </a:endParaRPr>
          </a:p>
        </p:txBody>
      </p:sp>
      <p:pic>
        <p:nvPicPr>
          <p:cNvPr id="73732" name="Picture 3" descr="Pontiac.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2133600"/>
            <a:ext cx="2608262"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705600" y="5410200"/>
            <a:ext cx="2202847" cy="215444"/>
          </a:xfrm>
          <a:prstGeom prst="rect">
            <a:avLst/>
          </a:prstGeom>
          <a:noFill/>
        </p:spPr>
        <p:txBody>
          <a:bodyPr wrap="none" rtlCol="0">
            <a:spAutoFit/>
          </a:bodyPr>
          <a:lstStyle/>
          <a:p>
            <a:r>
              <a:rPr lang="en-US" sz="800" dirty="0" smtClean="0"/>
              <a:t>http://en.wikipedia.org/wiki/Pontiac_(person)</a:t>
            </a:r>
            <a:endParaRPr lang="en-US" sz="800" dirty="0"/>
          </a:p>
        </p:txBody>
      </p:sp>
    </p:spTree>
    <p:extLst>
      <p:ext uri="{BB962C8B-B14F-4D97-AF65-F5344CB8AC3E}">
        <p14:creationId xmlns:p14="http://schemas.microsoft.com/office/powerpoint/2010/main" xmlns="" val="339643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52px-Pontiac's_war.png"/>
          <p:cNvPicPr>
            <a:picLocks noGrp="1" noChangeAspect="1"/>
          </p:cNvPicPr>
          <p:nvPr>
            <p:ph idx="1"/>
          </p:nvPr>
        </p:nvPicPr>
        <p:blipFill>
          <a:blip r:embed="rId2" cstate="print"/>
          <a:stretch>
            <a:fillRect/>
          </a:stretch>
        </p:blipFill>
        <p:spPr>
          <a:xfrm>
            <a:off x="685800" y="304800"/>
            <a:ext cx="7735825" cy="6172200"/>
          </a:xfrm>
        </p:spPr>
      </p:pic>
      <p:sp>
        <p:nvSpPr>
          <p:cNvPr id="3" name="TextBox 2"/>
          <p:cNvSpPr txBox="1"/>
          <p:nvPr/>
        </p:nvSpPr>
        <p:spPr>
          <a:xfrm>
            <a:off x="6400800" y="6477000"/>
            <a:ext cx="2077813" cy="215444"/>
          </a:xfrm>
          <a:prstGeom prst="rect">
            <a:avLst/>
          </a:prstGeom>
          <a:noFill/>
        </p:spPr>
        <p:txBody>
          <a:bodyPr wrap="none" rtlCol="0">
            <a:spAutoFit/>
          </a:bodyPr>
          <a:lstStyle/>
          <a:p>
            <a:r>
              <a:rPr lang="en-US" sz="800" dirty="0" smtClean="0"/>
              <a:t>http://en.wikipedia.org/wiki/Pontiac's_War</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rtlCol="0">
            <a:normAutofit fontScale="90000"/>
          </a:bodyPr>
          <a:lstStyle/>
          <a:p>
            <a:pPr eaLnBrk="1" fontAlgn="auto" hangingPunct="1">
              <a:spcAft>
                <a:spcPts val="0"/>
              </a:spcAft>
              <a:defRPr/>
            </a:pPr>
            <a:r>
              <a:rPr lang="en-US" dirty="0" smtClean="0"/>
              <a:t>Lacrosse at Fort </a:t>
            </a:r>
            <a:r>
              <a:rPr lang="en-US" dirty="0" err="1" smtClean="0"/>
              <a:t>Michilimackinac</a:t>
            </a:r>
            <a:r>
              <a:rPr lang="en-US" dirty="0" smtClean="0"/>
              <a:t> – </a:t>
            </a:r>
            <a:br>
              <a:rPr lang="en-US" dirty="0" smtClean="0"/>
            </a:br>
            <a:r>
              <a:rPr lang="en-US" dirty="0" smtClean="0"/>
              <a:t>                      June 2, 1763</a:t>
            </a:r>
            <a:endParaRPr lang="en-US" dirty="0"/>
          </a:p>
        </p:txBody>
      </p:sp>
      <p:sp>
        <p:nvSpPr>
          <p:cNvPr id="74755" name="Content Placeholder 2"/>
          <p:cNvSpPr>
            <a:spLocks noGrp="1"/>
          </p:cNvSpPr>
          <p:nvPr>
            <p:ph idx="1"/>
          </p:nvPr>
        </p:nvSpPr>
        <p:spPr>
          <a:xfrm>
            <a:off x="381000" y="1371600"/>
            <a:ext cx="8458200" cy="1676400"/>
          </a:xfrm>
        </p:spPr>
        <p:txBody>
          <a:bodyPr>
            <a:normAutofit lnSpcReduction="10000"/>
          </a:bodyPr>
          <a:lstStyle/>
          <a:p>
            <a:pPr eaLnBrk="1" hangingPunct="1"/>
            <a:r>
              <a:rPr lang="en-US" sz="2200" dirty="0" smtClean="0"/>
              <a:t>Chippewa chief </a:t>
            </a:r>
            <a:r>
              <a:rPr lang="en-US" sz="2200" dirty="0" err="1" smtClean="0"/>
              <a:t>Minavavana</a:t>
            </a:r>
            <a:r>
              <a:rPr lang="en-US" sz="2200" dirty="0" smtClean="0"/>
              <a:t> fools Captain George </a:t>
            </a:r>
            <a:r>
              <a:rPr lang="en-US" sz="2200" dirty="0" err="1" smtClean="0"/>
              <a:t>Etherington</a:t>
            </a:r>
            <a:r>
              <a:rPr lang="en-US" sz="2200" dirty="0" smtClean="0"/>
              <a:t> with a game of lacrosse outside the gates of Fort </a:t>
            </a:r>
            <a:r>
              <a:rPr lang="en-US" sz="2200" dirty="0" err="1" smtClean="0"/>
              <a:t>Michilimackinac</a:t>
            </a:r>
            <a:r>
              <a:rPr lang="en-US" sz="2200" dirty="0" smtClean="0"/>
              <a:t>. British trader </a:t>
            </a:r>
            <a:r>
              <a:rPr lang="en-US" sz="2200" b="1" dirty="0" smtClean="0"/>
              <a:t>Alexander Henry </a:t>
            </a:r>
            <a:r>
              <a:rPr lang="en-US" sz="2200" dirty="0" smtClean="0"/>
              <a:t>was one of a handful of survivors of the attack that killed about 27 Englishmen.  </a:t>
            </a:r>
          </a:p>
        </p:txBody>
      </p:sp>
      <p:sp>
        <p:nvSpPr>
          <p:cNvPr id="7" name="TextBox 6"/>
          <p:cNvSpPr txBox="1"/>
          <p:nvPr/>
        </p:nvSpPr>
        <p:spPr>
          <a:xfrm>
            <a:off x="457200" y="4953000"/>
            <a:ext cx="8382000" cy="1477328"/>
          </a:xfrm>
          <a:prstGeom prst="rect">
            <a:avLst/>
          </a:prstGeom>
          <a:noFill/>
        </p:spPr>
        <p:txBody>
          <a:bodyPr wrap="square" rtlCol="0">
            <a:spAutoFit/>
          </a:bodyPr>
          <a:lstStyle/>
          <a:p>
            <a:r>
              <a:rPr lang="en-US" dirty="0" smtClean="0"/>
              <a:t>“I saw a crowd of Indians within the fort furiously cutting down and scalping every Englishman they found… The dead were scalped and mangled; the dying were writhing and shrieking under the unsatiated knife and tomahawk; and from the bodies of some, ripped open, their butchers were drinking the blood, scooped up in the hollow of joined hands and quaffed amid shouts of rage and victory.”</a:t>
            </a:r>
            <a:endParaRPr lang="en-US" dirty="0"/>
          </a:p>
        </p:txBody>
      </p:sp>
      <p:pic>
        <p:nvPicPr>
          <p:cNvPr id="8" name="Content Placeholder 3" descr="Attack.jpg"/>
          <p:cNvPicPr>
            <a:picLocks noChangeAspect="1"/>
          </p:cNvPicPr>
          <p:nvPr/>
        </p:nvPicPr>
        <p:blipFill>
          <a:blip r:embed="rId3" cstate="print"/>
          <a:stretch>
            <a:fillRect/>
          </a:stretch>
        </p:blipFill>
        <p:spPr>
          <a:xfrm>
            <a:off x="762000" y="2971800"/>
            <a:ext cx="1213505" cy="1905000"/>
          </a:xfrm>
          <a:prstGeom prst="rect">
            <a:avLst/>
          </a:prstGeom>
        </p:spPr>
      </p:pic>
      <p:pic>
        <p:nvPicPr>
          <p:cNvPr id="9" name="Picture 8" descr="Alexander Henry.png"/>
          <p:cNvPicPr>
            <a:picLocks noChangeAspect="1"/>
          </p:cNvPicPr>
          <p:nvPr/>
        </p:nvPicPr>
        <p:blipFill>
          <a:blip r:embed="rId4" cstate="print"/>
          <a:stretch>
            <a:fillRect/>
          </a:stretch>
        </p:blipFill>
        <p:spPr>
          <a:xfrm>
            <a:off x="2667000" y="2667000"/>
            <a:ext cx="1808828" cy="2209800"/>
          </a:xfrm>
          <a:prstGeom prst="rect">
            <a:avLst/>
          </a:prstGeom>
        </p:spPr>
      </p:pic>
      <p:sp>
        <p:nvSpPr>
          <p:cNvPr id="10" name="TextBox 9"/>
          <p:cNvSpPr txBox="1"/>
          <p:nvPr/>
        </p:nvSpPr>
        <p:spPr>
          <a:xfrm>
            <a:off x="5029200" y="4800600"/>
            <a:ext cx="3185487" cy="215444"/>
          </a:xfrm>
          <a:prstGeom prst="rect">
            <a:avLst/>
          </a:prstGeom>
          <a:noFill/>
        </p:spPr>
        <p:txBody>
          <a:bodyPr wrap="none" rtlCol="0">
            <a:spAutoFit/>
          </a:bodyPr>
          <a:lstStyle/>
          <a:p>
            <a:r>
              <a:rPr lang="en-US" sz="800" dirty="0" smtClean="0"/>
              <a:t>http://www.galafilm.com/chiefs/htmlen/ottawa/ev_fortvictories.html</a:t>
            </a:r>
            <a:endParaRPr lang="en-US" sz="800" dirty="0"/>
          </a:p>
        </p:txBody>
      </p:sp>
      <p:pic>
        <p:nvPicPr>
          <p:cNvPr id="11" name="Picture 10" descr="imagesCAXSKZS8.jpg"/>
          <p:cNvPicPr>
            <a:picLocks noChangeAspect="1"/>
          </p:cNvPicPr>
          <p:nvPr/>
        </p:nvPicPr>
        <p:blipFill>
          <a:blip r:embed="rId5" cstate="print"/>
          <a:stretch>
            <a:fillRect/>
          </a:stretch>
        </p:blipFill>
        <p:spPr>
          <a:xfrm>
            <a:off x="5105400" y="2667000"/>
            <a:ext cx="3124200" cy="2144285"/>
          </a:xfrm>
          <a:prstGeom prst="rect">
            <a:avLst/>
          </a:prstGeom>
        </p:spPr>
      </p:pic>
      <p:sp>
        <p:nvSpPr>
          <p:cNvPr id="12" name="TextBox 11"/>
          <p:cNvSpPr txBox="1"/>
          <p:nvPr/>
        </p:nvSpPr>
        <p:spPr>
          <a:xfrm>
            <a:off x="152400" y="6477000"/>
            <a:ext cx="6125395" cy="215444"/>
          </a:xfrm>
          <a:prstGeom prst="rect">
            <a:avLst/>
          </a:prstGeom>
          <a:noFill/>
        </p:spPr>
        <p:txBody>
          <a:bodyPr wrap="none" rtlCol="0">
            <a:spAutoFit/>
          </a:bodyPr>
          <a:lstStyle/>
          <a:p>
            <a:r>
              <a:rPr lang="en-US" sz="800" dirty="0" smtClean="0"/>
              <a:t>Book cover: http://www.barnesandnoble.com/w/attack-at-michilimackinac-1763-david-a-armour/1112988872?ean=9780911872378</a:t>
            </a:r>
            <a:endParaRPr lang="en-US" sz="800" dirty="0"/>
          </a:p>
        </p:txBody>
      </p:sp>
      <p:sp>
        <p:nvSpPr>
          <p:cNvPr id="13" name="TextBox 12"/>
          <p:cNvSpPr txBox="1"/>
          <p:nvPr/>
        </p:nvSpPr>
        <p:spPr>
          <a:xfrm>
            <a:off x="2286000" y="4800600"/>
            <a:ext cx="2702984" cy="215444"/>
          </a:xfrm>
          <a:prstGeom prst="rect">
            <a:avLst/>
          </a:prstGeom>
          <a:noFill/>
        </p:spPr>
        <p:txBody>
          <a:bodyPr wrap="none" rtlCol="0">
            <a:spAutoFit/>
          </a:bodyPr>
          <a:lstStyle/>
          <a:p>
            <a:r>
              <a:rPr lang="en-US" sz="800" dirty="0" smtClean="0"/>
              <a:t>http://en.wikipedia.org/wiki/Alexander_Henry_the_elder</a:t>
            </a:r>
            <a:endParaRPr lang="en-US" sz="800" dirty="0"/>
          </a:p>
        </p:txBody>
      </p:sp>
    </p:spTree>
    <p:extLst>
      <p:ext uri="{BB962C8B-B14F-4D97-AF65-F5344CB8AC3E}">
        <p14:creationId xmlns:p14="http://schemas.microsoft.com/office/powerpoint/2010/main" xmlns="" val="1337705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04800"/>
            <a:ext cx="8229600" cy="1219200"/>
          </a:xfrm>
        </p:spPr>
        <p:txBody>
          <a:bodyPr>
            <a:normAutofit/>
          </a:bodyPr>
          <a:lstStyle/>
          <a:p>
            <a:r>
              <a:rPr lang="en-US" sz="3000" dirty="0" smtClean="0"/>
              <a:t>Alexander Henry HIDES</a:t>
            </a:r>
            <a:endParaRPr lang="en-US" sz="3000" dirty="0"/>
          </a:p>
        </p:txBody>
      </p:sp>
      <p:pic>
        <p:nvPicPr>
          <p:cNvPr id="11" name="Content Placeholder 10" descr="Charles Langlade's house.png"/>
          <p:cNvPicPr>
            <a:picLocks noGrp="1" noChangeAspect="1"/>
          </p:cNvPicPr>
          <p:nvPr>
            <p:ph idx="1"/>
          </p:nvPr>
        </p:nvPicPr>
        <p:blipFill>
          <a:blip r:embed="rId2" cstate="print"/>
          <a:stretch>
            <a:fillRect/>
          </a:stretch>
        </p:blipFill>
        <p:spPr>
          <a:xfrm>
            <a:off x="609600" y="1295400"/>
            <a:ext cx="2457450" cy="1857375"/>
          </a:xfrm>
        </p:spPr>
      </p:pic>
      <p:sp>
        <p:nvSpPr>
          <p:cNvPr id="6" name="TextBox 5"/>
          <p:cNvSpPr txBox="1"/>
          <p:nvPr/>
        </p:nvSpPr>
        <p:spPr>
          <a:xfrm>
            <a:off x="152400" y="5029200"/>
            <a:ext cx="4495800" cy="1477328"/>
          </a:xfrm>
          <a:prstGeom prst="rect">
            <a:avLst/>
          </a:prstGeom>
          <a:noFill/>
        </p:spPr>
        <p:txBody>
          <a:bodyPr wrap="square" rtlCol="0">
            <a:spAutoFit/>
          </a:bodyPr>
          <a:lstStyle/>
          <a:p>
            <a:r>
              <a:rPr lang="en-US" dirty="0" smtClean="0">
                <a:solidFill>
                  <a:srgbClr val="0070C0"/>
                </a:solidFill>
              </a:rPr>
              <a:t>Alexander Henry lived until 1824, 61 years after  the attack on Ft. </a:t>
            </a:r>
            <a:r>
              <a:rPr lang="en-US" dirty="0" err="1" smtClean="0">
                <a:solidFill>
                  <a:srgbClr val="0070C0"/>
                </a:solidFill>
              </a:rPr>
              <a:t>Michilimackinac</a:t>
            </a:r>
            <a:r>
              <a:rPr lang="en-US" dirty="0" smtClean="0">
                <a:solidFill>
                  <a:srgbClr val="0070C0"/>
                </a:solidFill>
              </a:rPr>
              <a:t>.  He introduced John Jacob Astor to the fur trading business, and he made Montreal the commercial center of Canada.</a:t>
            </a:r>
            <a:endParaRPr lang="en-US" dirty="0">
              <a:solidFill>
                <a:srgbClr val="0070C0"/>
              </a:solidFill>
            </a:endParaRPr>
          </a:p>
        </p:txBody>
      </p:sp>
      <p:pic>
        <p:nvPicPr>
          <p:cNvPr id="8" name="Picture 4" descr="skull.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2971800"/>
            <a:ext cx="2175338"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6172200" y="4419600"/>
            <a:ext cx="34290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smtClean="0">
                <a:solidFill>
                  <a:srgbClr val="C00000"/>
                </a:solidFill>
                <a:latin typeface="Calibri" pitchFamily="34" charset="0"/>
              </a:rPr>
              <a:t>“When daylight visited my chamber, I discovered with feelings of horror that I was lying on nothing less than a heap of human bones and skulls which covered all the floor.”</a:t>
            </a:r>
            <a:endParaRPr lang="en-US" sz="2000" dirty="0">
              <a:solidFill>
                <a:srgbClr val="C00000"/>
              </a:solidFill>
              <a:latin typeface="Calibri" pitchFamily="34" charset="0"/>
            </a:endParaRPr>
          </a:p>
        </p:txBody>
      </p:sp>
      <p:sp>
        <p:nvSpPr>
          <p:cNvPr id="12" name="TextBox 11"/>
          <p:cNvSpPr txBox="1"/>
          <p:nvPr/>
        </p:nvSpPr>
        <p:spPr>
          <a:xfrm>
            <a:off x="152400" y="3200400"/>
            <a:ext cx="6553200" cy="1754326"/>
          </a:xfrm>
          <a:prstGeom prst="rect">
            <a:avLst/>
          </a:prstGeom>
          <a:noFill/>
        </p:spPr>
        <p:txBody>
          <a:bodyPr wrap="square" rtlCol="0">
            <a:spAutoFit/>
          </a:bodyPr>
          <a:lstStyle/>
          <a:p>
            <a:r>
              <a:rPr lang="en-US" dirty="0" smtClean="0"/>
              <a:t>Henry hid in the house of Charles Langlade, a French-Canadian fur trader and the son of the sister of an Ottawa war chief.  Langlade intervened to save the life of Captain </a:t>
            </a:r>
            <a:r>
              <a:rPr lang="en-US" dirty="0" err="1" smtClean="0"/>
              <a:t>Etherington</a:t>
            </a:r>
            <a:r>
              <a:rPr lang="en-US" dirty="0" smtClean="0"/>
              <a:t> and another officer by cutting the ropes that bound them: “'If you are not content with what I have done, I am ready to meet you.”</a:t>
            </a:r>
            <a:endParaRPr lang="en-US" dirty="0"/>
          </a:p>
        </p:txBody>
      </p:sp>
      <p:pic>
        <p:nvPicPr>
          <p:cNvPr id="13" name="Picture 12" descr="langlade.jpg"/>
          <p:cNvPicPr>
            <a:picLocks noChangeAspect="1"/>
          </p:cNvPicPr>
          <p:nvPr/>
        </p:nvPicPr>
        <p:blipFill>
          <a:blip r:embed="rId4" cstate="print"/>
          <a:stretch>
            <a:fillRect/>
          </a:stretch>
        </p:blipFill>
        <p:spPr>
          <a:xfrm>
            <a:off x="3429000" y="1371600"/>
            <a:ext cx="1578462" cy="1560000"/>
          </a:xfrm>
          <a:prstGeom prst="rect">
            <a:avLst/>
          </a:prstGeom>
        </p:spPr>
      </p:pic>
      <p:pic>
        <p:nvPicPr>
          <p:cNvPr id="14" name="Picture 13" descr="Alexander Henry.png"/>
          <p:cNvPicPr>
            <a:picLocks noChangeAspect="1"/>
          </p:cNvPicPr>
          <p:nvPr/>
        </p:nvPicPr>
        <p:blipFill>
          <a:blip r:embed="rId5" cstate="print"/>
          <a:stretch>
            <a:fillRect/>
          </a:stretch>
        </p:blipFill>
        <p:spPr>
          <a:xfrm>
            <a:off x="4572000" y="4800600"/>
            <a:ext cx="1496961" cy="1828800"/>
          </a:xfrm>
          <a:prstGeom prst="rect">
            <a:avLst/>
          </a:prstGeom>
        </p:spPr>
      </p:pic>
      <p:sp>
        <p:nvSpPr>
          <p:cNvPr id="15" name="TextBox 14"/>
          <p:cNvSpPr txBox="1"/>
          <p:nvPr/>
        </p:nvSpPr>
        <p:spPr>
          <a:xfrm>
            <a:off x="5105400" y="1219200"/>
            <a:ext cx="3200400" cy="1200329"/>
          </a:xfrm>
          <a:prstGeom prst="rect">
            <a:avLst/>
          </a:prstGeom>
          <a:noFill/>
        </p:spPr>
        <p:txBody>
          <a:bodyPr wrap="square" rtlCol="0">
            <a:spAutoFit/>
          </a:bodyPr>
          <a:lstStyle/>
          <a:p>
            <a:r>
              <a:rPr lang="en-US" dirty="0" smtClean="0"/>
              <a:t>Langlade, the “Father of Wisconsin,” established a trading post in Green Bay in 1746. No portrait of him exists.</a:t>
            </a:r>
            <a:endParaRPr lang="en-US" dirty="0"/>
          </a:p>
        </p:txBody>
      </p:sp>
      <p:sp>
        <p:nvSpPr>
          <p:cNvPr id="16" name="TextBox 15"/>
          <p:cNvSpPr txBox="1"/>
          <p:nvPr/>
        </p:nvSpPr>
        <p:spPr>
          <a:xfrm>
            <a:off x="7315200" y="2514600"/>
            <a:ext cx="1287532" cy="369332"/>
          </a:xfrm>
          <a:prstGeom prst="rect">
            <a:avLst/>
          </a:prstGeom>
          <a:noFill/>
        </p:spPr>
        <p:txBody>
          <a:bodyPr wrap="none" rtlCol="0">
            <a:spAutoFit/>
          </a:bodyPr>
          <a:lstStyle/>
          <a:p>
            <a:r>
              <a:rPr lang="en-US" dirty="0" smtClean="0">
                <a:solidFill>
                  <a:srgbClr val="C00000"/>
                </a:solidFill>
              </a:rPr>
              <a:t>Skull Cave</a:t>
            </a:r>
            <a:endParaRPr lang="en-US" dirty="0">
              <a:solidFill>
                <a:srgbClr val="C00000"/>
              </a:solidFill>
            </a:endParaRPr>
          </a:p>
        </p:txBody>
      </p:sp>
      <p:sp>
        <p:nvSpPr>
          <p:cNvPr id="17" name="TextBox 16"/>
          <p:cNvSpPr txBox="1"/>
          <p:nvPr/>
        </p:nvSpPr>
        <p:spPr>
          <a:xfrm>
            <a:off x="6202169" y="2743200"/>
            <a:ext cx="2941831" cy="215444"/>
          </a:xfrm>
          <a:prstGeom prst="rect">
            <a:avLst/>
          </a:prstGeom>
          <a:noFill/>
        </p:spPr>
        <p:txBody>
          <a:bodyPr wrap="none" rtlCol="0">
            <a:spAutoFit/>
          </a:bodyPr>
          <a:lstStyle/>
          <a:p>
            <a:r>
              <a:rPr lang="en-US" sz="800" dirty="0" smtClean="0"/>
              <a:t>http://www.examiner.com/article/hidden-mackinac-skull-cave</a:t>
            </a:r>
            <a:endParaRPr lang="en-US" sz="800" dirty="0"/>
          </a:p>
        </p:txBody>
      </p:sp>
      <p:sp>
        <p:nvSpPr>
          <p:cNvPr id="18" name="TextBox 17"/>
          <p:cNvSpPr txBox="1"/>
          <p:nvPr/>
        </p:nvSpPr>
        <p:spPr>
          <a:xfrm>
            <a:off x="533400" y="1143000"/>
            <a:ext cx="2412840" cy="215444"/>
          </a:xfrm>
          <a:prstGeom prst="rect">
            <a:avLst/>
          </a:prstGeom>
          <a:noFill/>
        </p:spPr>
        <p:txBody>
          <a:bodyPr wrap="none" rtlCol="0">
            <a:spAutoFit/>
          </a:bodyPr>
          <a:lstStyle/>
          <a:p>
            <a:r>
              <a:rPr lang="en-US" sz="800" dirty="0" smtClean="0"/>
              <a:t>http://www.timothyjkent.com/rendezvouspics.htm</a:t>
            </a:r>
            <a:endParaRPr lang="en-US" sz="800" dirty="0"/>
          </a:p>
        </p:txBody>
      </p:sp>
      <p:sp>
        <p:nvSpPr>
          <p:cNvPr id="19" name="TextBox 18"/>
          <p:cNvSpPr txBox="1"/>
          <p:nvPr/>
        </p:nvSpPr>
        <p:spPr>
          <a:xfrm>
            <a:off x="3429000" y="2895600"/>
            <a:ext cx="2727029" cy="215444"/>
          </a:xfrm>
          <a:prstGeom prst="rect">
            <a:avLst/>
          </a:prstGeom>
          <a:noFill/>
        </p:spPr>
        <p:txBody>
          <a:bodyPr wrap="none" rtlCol="0">
            <a:spAutoFit/>
          </a:bodyPr>
          <a:lstStyle/>
          <a:p>
            <a:r>
              <a:rPr lang="en-US" sz="800" dirty="0" smtClean="0"/>
              <a:t>http://www.rootsweb.ancestry.com/~wilchs/lchistory.htm</a:t>
            </a:r>
            <a:endParaRPr lang="en-US" sz="800" dirty="0"/>
          </a:p>
        </p:txBody>
      </p:sp>
      <p:sp>
        <p:nvSpPr>
          <p:cNvPr id="20" name="TextBox 19"/>
          <p:cNvSpPr txBox="1"/>
          <p:nvPr/>
        </p:nvSpPr>
        <p:spPr>
          <a:xfrm>
            <a:off x="4343400" y="6642556"/>
            <a:ext cx="2702984" cy="215444"/>
          </a:xfrm>
          <a:prstGeom prst="rect">
            <a:avLst/>
          </a:prstGeom>
          <a:noFill/>
        </p:spPr>
        <p:txBody>
          <a:bodyPr wrap="none" rtlCol="0">
            <a:spAutoFit/>
          </a:bodyPr>
          <a:lstStyle/>
          <a:p>
            <a:r>
              <a:rPr lang="en-US" sz="800" dirty="0" smtClean="0"/>
              <a:t>http://en.wikipedia.org/wiki/Alexander_Henry_the_elder</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Battle of Bloody Run – July 31, 1763</a:t>
            </a:r>
            <a:endParaRPr lang="en-US" dirty="0"/>
          </a:p>
        </p:txBody>
      </p:sp>
      <p:sp>
        <p:nvSpPr>
          <p:cNvPr id="3" name="Content Placeholder 2"/>
          <p:cNvSpPr>
            <a:spLocks noGrp="1"/>
          </p:cNvSpPr>
          <p:nvPr>
            <p:ph idx="1"/>
          </p:nvPr>
        </p:nvSpPr>
        <p:spPr>
          <a:xfrm>
            <a:off x="304800" y="1371600"/>
            <a:ext cx="5791200" cy="4525963"/>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Pontiac and 400 Indians ambush 260 British soldiers two miles from Fort Detroit near Parent’s Creek that used to run through today’s Elmwood Cemetery.  The creek turned red with the blood of sixty men who died.  </a:t>
            </a:r>
          </a:p>
          <a:p>
            <a:pPr eaLnBrk="1" fontAlgn="auto" hangingPunct="1">
              <a:spcAft>
                <a:spcPts val="0"/>
              </a:spcAft>
              <a:buFont typeface="Arial" pitchFamily="34" charset="0"/>
              <a:buChar char="•"/>
              <a:defRPr/>
            </a:pPr>
            <a:r>
              <a:rPr lang="en-US" dirty="0" smtClean="0"/>
              <a:t>British ships continued to supply Detroit, so Indians could not take fort.</a:t>
            </a:r>
          </a:p>
          <a:p>
            <a:pPr eaLnBrk="1" fontAlgn="auto" hangingPunct="1">
              <a:spcAft>
                <a:spcPts val="0"/>
              </a:spcAft>
              <a:buFont typeface="Arial" pitchFamily="34" charset="0"/>
              <a:buChar char="•"/>
              <a:defRPr/>
            </a:pPr>
            <a:r>
              <a:rPr lang="en-US" dirty="0" smtClean="0"/>
              <a:t>Oct. 31 – Pontiac surrenders as Indian allies leave for the winter</a:t>
            </a:r>
          </a:p>
          <a:p>
            <a:pPr eaLnBrk="1" fontAlgn="auto" hangingPunct="1">
              <a:spcAft>
                <a:spcPts val="0"/>
              </a:spcAft>
              <a:buFont typeface="Arial" pitchFamily="34" charset="0"/>
              <a:buChar char="•"/>
              <a:defRPr/>
            </a:pPr>
            <a:r>
              <a:rPr lang="en-US" dirty="0" smtClean="0"/>
              <a:t>July 1766 – Peace treaty signed, and Pontiac pledges to never again fight the British.  Killed by anti-British Indians in 1769.  </a:t>
            </a:r>
            <a:endParaRPr lang="en-US" dirty="0"/>
          </a:p>
        </p:txBody>
      </p:sp>
      <p:pic>
        <p:nvPicPr>
          <p:cNvPr id="75780" name="Picture 3" descr="Battle of bloody.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1295400"/>
            <a:ext cx="2133600" cy="3196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elmwood_bloody_run_article.jpg"/>
          <p:cNvPicPr>
            <a:picLocks noChangeAspect="1"/>
          </p:cNvPicPr>
          <p:nvPr/>
        </p:nvPicPr>
        <p:blipFill>
          <a:blip r:embed="rId4" cstate="print"/>
          <a:stretch>
            <a:fillRect/>
          </a:stretch>
        </p:blipFill>
        <p:spPr>
          <a:xfrm>
            <a:off x="6019800" y="4724400"/>
            <a:ext cx="2859145" cy="1904904"/>
          </a:xfrm>
          <a:prstGeom prst="rect">
            <a:avLst/>
          </a:prstGeom>
        </p:spPr>
      </p:pic>
      <p:sp>
        <p:nvSpPr>
          <p:cNvPr id="6" name="TextBox 5"/>
          <p:cNvSpPr txBox="1"/>
          <p:nvPr/>
        </p:nvSpPr>
        <p:spPr>
          <a:xfrm>
            <a:off x="2590800" y="5943600"/>
            <a:ext cx="3810000" cy="646331"/>
          </a:xfrm>
          <a:prstGeom prst="rect">
            <a:avLst/>
          </a:prstGeom>
          <a:noFill/>
        </p:spPr>
        <p:txBody>
          <a:bodyPr wrap="square" rtlCol="0">
            <a:spAutoFit/>
          </a:bodyPr>
          <a:lstStyle/>
          <a:p>
            <a:r>
              <a:rPr lang="en-US" dirty="0" smtClean="0"/>
              <a:t>This is what remains of Parent’s Creek in Elmwood Cemetery</a:t>
            </a:r>
            <a:endParaRPr lang="en-US" dirty="0"/>
          </a:p>
        </p:txBody>
      </p:sp>
      <p:sp>
        <p:nvSpPr>
          <p:cNvPr id="7" name="TextBox 6"/>
          <p:cNvSpPr txBox="1"/>
          <p:nvPr/>
        </p:nvSpPr>
        <p:spPr>
          <a:xfrm>
            <a:off x="6019800" y="4495800"/>
            <a:ext cx="2629246" cy="215444"/>
          </a:xfrm>
          <a:prstGeom prst="rect">
            <a:avLst/>
          </a:prstGeom>
          <a:noFill/>
        </p:spPr>
        <p:txBody>
          <a:bodyPr wrap="none" rtlCol="0">
            <a:spAutoFit/>
          </a:bodyPr>
          <a:lstStyle/>
          <a:p>
            <a:r>
              <a:rPr lang="en-US" sz="800" dirty="0" smtClean="0"/>
              <a:t>http://detroit1701.org/Bloody%20Run%20Marker.html</a:t>
            </a:r>
            <a:endParaRPr lang="en-US" sz="800" dirty="0"/>
          </a:p>
        </p:txBody>
      </p:sp>
      <p:sp>
        <p:nvSpPr>
          <p:cNvPr id="8" name="TextBox 7"/>
          <p:cNvSpPr txBox="1"/>
          <p:nvPr/>
        </p:nvSpPr>
        <p:spPr>
          <a:xfrm>
            <a:off x="3954759" y="6642556"/>
            <a:ext cx="5189241" cy="215444"/>
          </a:xfrm>
          <a:prstGeom prst="rect">
            <a:avLst/>
          </a:prstGeom>
          <a:noFill/>
        </p:spPr>
        <p:txBody>
          <a:bodyPr wrap="none" rtlCol="0">
            <a:spAutoFit/>
          </a:bodyPr>
          <a:lstStyle/>
          <a:p>
            <a:r>
              <a:rPr lang="en-US" sz="800" dirty="0" smtClean="0"/>
              <a:t>http://www.elmwoodhistoriccemetery.org/breaking-news/battle-of-bloody-run-celebrates-its-250th-anniversary/</a:t>
            </a:r>
            <a:endParaRPr lang="en-US" sz="800" dirty="0"/>
          </a:p>
        </p:txBody>
      </p:sp>
    </p:spTree>
    <p:extLst>
      <p:ext uri="{BB962C8B-B14F-4D97-AF65-F5344CB8AC3E}">
        <p14:creationId xmlns="" xmlns:p14="http://schemas.microsoft.com/office/powerpoint/2010/main" val="2340996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14400" y="381000"/>
            <a:ext cx="7315200" cy="914400"/>
          </a:xfrm>
        </p:spPr>
        <p:txBody>
          <a:bodyPr/>
          <a:lstStyle/>
          <a:p>
            <a:pPr eaLnBrk="1" hangingPunct="1"/>
            <a:r>
              <a:rPr lang="en-US" b="1" smtClean="0">
                <a:ea typeface="ＭＳ Ｐゴシック" pitchFamily="34" charset="-128"/>
              </a:rPr>
              <a:t>Proclamation of 1763 </a:t>
            </a:r>
            <a:endParaRPr lang="en-US" smtClean="0">
              <a:ea typeface="ＭＳ Ｐゴシック" pitchFamily="34" charset="-128"/>
            </a:endParaRPr>
          </a:p>
        </p:txBody>
      </p:sp>
      <p:sp>
        <p:nvSpPr>
          <p:cNvPr id="76803" name="Content Placeholder 2"/>
          <p:cNvSpPr>
            <a:spLocks noGrp="1"/>
          </p:cNvSpPr>
          <p:nvPr>
            <p:ph idx="1"/>
          </p:nvPr>
        </p:nvSpPr>
        <p:spPr>
          <a:xfrm>
            <a:off x="457200" y="1219200"/>
            <a:ext cx="5638800" cy="5181600"/>
          </a:xfrm>
        </p:spPr>
        <p:txBody>
          <a:bodyPr/>
          <a:lstStyle/>
          <a:p>
            <a:pPr eaLnBrk="1" hangingPunct="1"/>
            <a:r>
              <a:rPr lang="en-US" sz="2400" dirty="0" smtClean="0">
                <a:ea typeface="ＭＳ Ｐゴシック" pitchFamily="34" charset="-128"/>
              </a:rPr>
              <a:t>“Indian Territory” created west of Appalachians,  No settlement of land west of Appalachians, and no purchases except by imperial agents.  </a:t>
            </a:r>
          </a:p>
          <a:p>
            <a:pPr eaLnBrk="1" hangingPunct="1"/>
            <a:r>
              <a:rPr lang="en-US" sz="2400" dirty="0" smtClean="0">
                <a:ea typeface="ＭＳ Ｐゴシック" pitchFamily="34" charset="-128"/>
              </a:rPr>
              <a:t>Intended by King George III to be temporary until land could be bought from Indians.  Feared Indian revolt.</a:t>
            </a:r>
          </a:p>
          <a:p>
            <a:pPr eaLnBrk="1" hangingPunct="1"/>
            <a:r>
              <a:rPr lang="en-US" sz="2400" dirty="0" smtClean="0">
                <a:ea typeface="ＭＳ Ｐゴシック" pitchFamily="34" charset="-128"/>
              </a:rPr>
              <a:t>Land was under military rule.  </a:t>
            </a:r>
          </a:p>
          <a:p>
            <a:pPr eaLnBrk="1" hangingPunct="1"/>
            <a:r>
              <a:rPr lang="en-US" sz="2400" dirty="0" smtClean="0">
                <a:ea typeface="ＭＳ Ｐゴシック" pitchFamily="34" charset="-128"/>
              </a:rPr>
              <a:t>Prevention of westward expansion angered colonists. </a:t>
            </a:r>
          </a:p>
          <a:p>
            <a:pPr eaLnBrk="1" hangingPunct="1"/>
            <a:r>
              <a:rPr lang="en-US" sz="2400" dirty="0" smtClean="0">
                <a:ea typeface="ＭＳ Ｐゴシック" pitchFamily="34" charset="-128"/>
              </a:rPr>
              <a:t>Quebec Act of 1774 ended military rule, and made Michigan part of the province of Quebec.</a:t>
            </a:r>
            <a:endParaRPr lang="en-US" sz="2800" dirty="0" smtClean="0">
              <a:ea typeface="ＭＳ Ｐゴシック" pitchFamily="34" charset="-128"/>
            </a:endParaRPr>
          </a:p>
          <a:p>
            <a:pPr eaLnBrk="1" hangingPunct="1"/>
            <a:endParaRPr lang="en-US" sz="2800" dirty="0" smtClean="0">
              <a:ea typeface="ＭＳ Ｐゴシック" pitchFamily="34" charset="-128"/>
            </a:endParaRPr>
          </a:p>
        </p:txBody>
      </p:sp>
      <p:pic>
        <p:nvPicPr>
          <p:cNvPr id="76804" name="Picture 3" descr="proclamation of 1763.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1219200"/>
            <a:ext cx="25146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172200" y="6248400"/>
            <a:ext cx="2707793" cy="215444"/>
          </a:xfrm>
          <a:prstGeom prst="rect">
            <a:avLst/>
          </a:prstGeom>
          <a:noFill/>
        </p:spPr>
        <p:txBody>
          <a:bodyPr wrap="none" rtlCol="0">
            <a:spAutoFit/>
          </a:bodyPr>
          <a:lstStyle/>
          <a:p>
            <a:r>
              <a:rPr lang="en-US" sz="800" dirty="0" smtClean="0"/>
              <a:t>http://www.ushistory.org/declaration/related/proc63.htm</a:t>
            </a:r>
            <a:endParaRPr lang="en-US" sz="800" dirty="0"/>
          </a:p>
        </p:txBody>
      </p:sp>
    </p:spTree>
    <p:extLst>
      <p:ext uri="{BB962C8B-B14F-4D97-AF65-F5344CB8AC3E}">
        <p14:creationId xmlns="" xmlns:p14="http://schemas.microsoft.com/office/powerpoint/2010/main" val="36783470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439</TotalTime>
  <Words>2619</Words>
  <Application>Microsoft Office PowerPoint</Application>
  <PresentationFormat>On-screen Show (4:3)</PresentationFormat>
  <Paragraphs>187</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British Rule in Detroit 1760-1787</vt:lpstr>
      <vt:lpstr>Detroit under British rule 1760-1787</vt:lpstr>
      <vt:lpstr>Pontiac’s Rebellion (Conspiracy) - 1763</vt:lpstr>
      <vt:lpstr>Chief Pontiac, 1763</vt:lpstr>
      <vt:lpstr>Slide 5</vt:lpstr>
      <vt:lpstr>Lacrosse at Fort Michilimackinac –                        June 2, 1763</vt:lpstr>
      <vt:lpstr>Alexander Henry HIDES</vt:lpstr>
      <vt:lpstr>Battle of Bloody Run – July 31, 1763</vt:lpstr>
      <vt:lpstr>Proclamation of 1763 </vt:lpstr>
      <vt:lpstr>Detroit loses population in 1764</vt:lpstr>
      <vt:lpstr>Hog Island (aka Belle Isle)</vt:lpstr>
      <vt:lpstr>Quebec Act of 1774</vt:lpstr>
      <vt:lpstr>Daniel Boone and the Start of the War</vt:lpstr>
      <vt:lpstr>Causes of the American    Revolution</vt:lpstr>
      <vt:lpstr>Hamilton vs. Clark</vt:lpstr>
      <vt:lpstr>Slide 16</vt:lpstr>
      <vt:lpstr>Fort Lernoult, 1778-1779</vt:lpstr>
      <vt:lpstr>Forts in Detroit</vt:lpstr>
      <vt:lpstr>Fort Mackinac, 1779-1781</vt:lpstr>
      <vt:lpstr>Michigan in the Revolutionary War</vt:lpstr>
      <vt:lpstr>Treaty of Paris ends the war</vt:lpstr>
      <vt:lpstr>The Canadian Border</vt:lpstr>
      <vt:lpstr>The British remain in Michigan</vt:lpstr>
      <vt:lpstr>The Articles of Confederation, 1777</vt:lpstr>
      <vt:lpstr>Land Ordinance of 1785</vt:lpstr>
      <vt:lpstr>Land Ordinance of 1787  (aKA the Northwest Ordinance of 1787)</vt:lpstr>
      <vt:lpstr>Northwest ordinance of 1787</vt:lpstr>
      <vt:lpstr>Northwest ordinance promises;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Detroit under British rule 1760-1796</dc:title>
  <dc:creator>Windows User</dc:creator>
  <cp:lastModifiedBy>Owner</cp:lastModifiedBy>
  <cp:revision>47</cp:revision>
  <dcterms:created xsi:type="dcterms:W3CDTF">2014-02-22T18:52:43Z</dcterms:created>
  <dcterms:modified xsi:type="dcterms:W3CDTF">2014-03-03T00:20:28Z</dcterms:modified>
</cp:coreProperties>
</file>